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2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2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u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ro-RO" smtClean="0"/>
              <a:t>Clic pentru editare stil titlu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o-RO" smtClean="0"/>
              <a:t>Clic pentru a edita stilul de subtitlu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10/23/2017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ine panoramică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o-RO" smtClean="0"/>
              <a:t>Clic pentru editare stil titlu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ro-RO" smtClean="0"/>
              <a:t>Faceți clic pe pictogramă pentru a adăuga o imagine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 smtClean="0"/>
              <a:t>Clic pentru editare stiluri text Coordonator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10/23/2017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ro-RO" smtClean="0"/>
              <a:t>Clic pentru editare stil titlu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 smtClean="0"/>
              <a:t>Clic pentru editare stiluri text Coordonator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ro-RO" smtClean="0"/>
              <a:t>Clic pentru editare stiluri text Coordonator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10/23/2017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de vizit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ro-RO" smtClean="0"/>
              <a:t>Clic pentru editare stil titlu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ro-RO" smtClean="0"/>
              <a:t>Clic pentru editare stiluri text Coordonator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10/23/2017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Clic pentru editare stil titlu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10/23/2017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ro-RO" smtClean="0"/>
              <a:t>Clic pentru editare stil titlu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10/23/2017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ro-RO" smtClean="0"/>
              <a:t>Clic pentru editare stil titlu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10/23/2017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ro-RO" smtClean="0"/>
              <a:t>Clic pentru editare stil titlu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 smtClean="0"/>
              <a:t>Clic pentru editare stiluri text Coordonator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10/23/2017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Clic pentru editare stil titlu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10/23/2017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o-RO" smtClean="0"/>
              <a:t>Clic pentru editare stil titlu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 smtClean="0"/>
              <a:t>Clic pentru editare stiluri text Coordonator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 smtClean="0"/>
              <a:t>Clic pentru editare stiluri text Coordonator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10/23/2017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Clic pentru editare stil titlu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10/23/2017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10/23/2017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o-RO" smtClean="0"/>
              <a:t>Clic pentru editare stil titlu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 smtClean="0"/>
              <a:t>Clic pentru editare stiluri text Coordonator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10/23/2017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o-RO" smtClean="0"/>
              <a:t>Clic pentru editare stil titlu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ro-RO" smtClean="0"/>
              <a:t>Faceți clic pe pictogramă pentru a adăuga o imagine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 smtClean="0"/>
              <a:t>Clic pentru editare stiluri text Coordonator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10/23/2017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o-RO" smtClean="0"/>
              <a:t>Clic pentru editare stil titlu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10/23/2017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dastargoviste@yahoo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lege5.ro/Gratuit/geytinrsgi/legea-nr-448-2006-privind-protectia-si-promovarea-drepturilor-persoanelor-cu-handicap?pid=&amp;d=2015-11-13" TargetMode="External"/><Relationship Id="rId2" Type="http://schemas.openxmlformats.org/officeDocument/2006/relationships/hyperlink" Target="http://lege5.ro/Gratuit/gi4diobsha/legea-asistentei-sociale-nr-292-2011?pid=&amp;d=2015-11-13" TargetMode="Externa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o-RO" dirty="0" err="1" smtClean="0"/>
              <a:t>Directia</a:t>
            </a:r>
            <a:r>
              <a:rPr lang="ro-RO" dirty="0" smtClean="0"/>
              <a:t> de Asistenta Sociala </a:t>
            </a:r>
            <a:r>
              <a:rPr lang="ro-RO" dirty="0" err="1" smtClean="0"/>
              <a:t>Targoviste</a:t>
            </a:r>
            <a:endParaRPr lang="ro-RO" dirty="0"/>
          </a:p>
        </p:txBody>
      </p:sp>
      <p:sp>
        <p:nvSpPr>
          <p:cNvPr id="3" name="Subtitlu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o-RO" dirty="0" smtClean="0"/>
              <a:t>Str. Calea Domneasca, nr. 216, email: </a:t>
            </a:r>
            <a:r>
              <a:rPr lang="ro-RO" dirty="0" smtClean="0">
                <a:hlinkClick r:id="rId2"/>
              </a:rPr>
              <a:t>dastargoviste@yahoo.com</a:t>
            </a:r>
            <a:r>
              <a:rPr lang="ro-RO" dirty="0" smtClean="0"/>
              <a:t>, www. </a:t>
            </a:r>
            <a:r>
              <a:rPr lang="ro-RO" dirty="0"/>
              <a:t>d</a:t>
            </a:r>
            <a:r>
              <a:rPr lang="ro-RO" dirty="0" smtClean="0"/>
              <a:t>astargoviste.ro 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42525853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">
        <p14:ferris dir="l"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Serviciul Proiecte, </a:t>
            </a:r>
            <a:r>
              <a:rPr lang="ro-RO" dirty="0" err="1"/>
              <a:t>Achizitii</a:t>
            </a:r>
            <a:r>
              <a:rPr lang="ro-RO" dirty="0"/>
              <a:t>, </a:t>
            </a:r>
            <a:r>
              <a:rPr lang="ro-RO" dirty="0" err="1"/>
              <a:t>Investitii</a:t>
            </a:r>
            <a:endParaRPr lang="ro-RO" dirty="0"/>
          </a:p>
        </p:txBody>
      </p:sp>
      <p:sp>
        <p:nvSpPr>
          <p:cNvPr id="3" name="Dreptunghi 2"/>
          <p:cNvSpPr/>
          <p:nvPr/>
        </p:nvSpPr>
        <p:spPr>
          <a:xfrm>
            <a:off x="369537" y="2269307"/>
            <a:ext cx="5100679" cy="41503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ro-RO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Biroul programe si proiecte: </a:t>
            </a:r>
            <a:endParaRPr lang="ro-R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auto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"/>
            </a:pP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iniţiază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implementează proiecte de interes local, cu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finanţare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din bani publici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fonduri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internaţionale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utilizând strategiile managementului de proiect;</a:t>
            </a:r>
            <a:endParaRPr lang="ro-RO" dirty="0">
              <a:latin typeface="Symbol" panose="05050102010706020507" pitchFamily="18" charset="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auto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"/>
            </a:pP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instrumenteaza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implementarea programelor si proiectelor aprobate;</a:t>
            </a:r>
            <a:endParaRPr lang="ro-RO" dirty="0">
              <a:latin typeface="Symbol" panose="05050102010706020507" pitchFamily="18" charset="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auto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"/>
            </a:pP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initiaza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strategii de identificare a problemelor de interes comunitar ale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minoritatilor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locale pentru ameliorarea acestora prin implementarea unor proiecte de interes local;</a:t>
            </a:r>
            <a:endParaRPr lang="ro-RO" dirty="0">
              <a:latin typeface="Symbol" panose="05050102010706020507" pitchFamily="18" charset="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</a:rPr>
              <a:t>centralizeaza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</a:rPr>
              <a:t> si tine evidenta tuturor surselor de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</a:rPr>
              <a:t>finantare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</a:rPr>
              <a:t> interne si </a:t>
            </a:r>
            <a:r>
              <a:rPr lang="ro-RO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externe.</a:t>
            </a:r>
            <a:endParaRPr lang="ro-RO" dirty="0"/>
          </a:p>
        </p:txBody>
      </p:sp>
      <p:sp>
        <p:nvSpPr>
          <p:cNvPr id="4" name="Dreptunghi 3"/>
          <p:cNvSpPr/>
          <p:nvPr/>
        </p:nvSpPr>
        <p:spPr>
          <a:xfrm>
            <a:off x="6052842" y="2269307"/>
            <a:ext cx="6096000" cy="4427366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ro-RO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Biroul </a:t>
            </a:r>
            <a:r>
              <a:rPr lang="ro-RO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achizitii</a:t>
            </a:r>
            <a:r>
              <a:rPr lang="ro-RO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o-RO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investitii</a:t>
            </a:r>
            <a:r>
              <a:rPr lang="ro-RO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ro-R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auto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"/>
            </a:pP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elaboreaza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programul anual de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achizitii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publice, pe baza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necesitatilor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si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prioritatilor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comunicate de celelalte compartimente, program care se aproba de director, cu avizul compartimentului financiar;</a:t>
            </a:r>
            <a:endParaRPr lang="ro-RO" dirty="0">
              <a:latin typeface="Symbol" panose="05050102010706020507" pitchFamily="18" charset="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auto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"/>
            </a:pP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elaboreaza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intocmirea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documentatiei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atribuire si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raspunde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aplicarea si finalizarea acestor proceduri, conform legii; </a:t>
            </a:r>
            <a:endParaRPr lang="ro-RO" dirty="0">
              <a:latin typeface="Symbol" panose="05050102010706020507" pitchFamily="18" charset="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auto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"/>
            </a:pP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intocmeste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raportul anual de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achizitii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publice, conform legii;</a:t>
            </a:r>
            <a:endParaRPr lang="ro-RO" dirty="0">
              <a:latin typeface="Symbol" panose="05050102010706020507" pitchFamily="18" charset="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auto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"/>
            </a:pP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intocmeste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caiete de sarcini pentru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achizitiile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publice;</a:t>
            </a:r>
            <a:endParaRPr lang="ro-RO" dirty="0">
              <a:latin typeface="Symbol" panose="05050102010706020507" pitchFamily="18" charset="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auto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"/>
            </a:pP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participa la organizarea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licitatiilor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si a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selectarilor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oferta, in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conditiile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legii;</a:t>
            </a:r>
            <a:endParaRPr lang="ro-RO" dirty="0">
              <a:latin typeface="Symbol" panose="05050102010706020507" pitchFamily="18" charset="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</a:rPr>
              <a:t>raspunde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</a:rPr>
              <a:t> de stabilirea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</a:rPr>
              <a:t>circumstantelor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</a:rPr>
              <a:t> de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</a:rPr>
              <a:t>incadrare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</a:rPr>
              <a:t>prevazute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</a:rPr>
              <a:t> in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</a:rPr>
              <a:t>legislatia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</a:rPr>
              <a:t> pentru aplicarea 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</a:rPr>
              <a:t>fiecarei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</a:rPr>
              <a:t> proceduri de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</a:rPr>
              <a:t>achizitie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</a:rPr>
              <a:t> publica sau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</a:rPr>
              <a:t>cumparare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</a:rPr>
              <a:t> directa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19537850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Compartiment formare profesionala</a:t>
            </a:r>
            <a:endParaRPr lang="ro-RO" dirty="0"/>
          </a:p>
        </p:txBody>
      </p:sp>
      <p:sp>
        <p:nvSpPr>
          <p:cNvPr id="3" name="Dreptunghi 2"/>
          <p:cNvSpPr/>
          <p:nvPr/>
        </p:nvSpPr>
        <p:spPr>
          <a:xfrm>
            <a:off x="2594846" y="2129563"/>
            <a:ext cx="6096000" cy="4233467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algn="just">
              <a:lnSpc>
                <a:spcPct val="115000"/>
              </a:lnSpc>
              <a:spcAft>
                <a:spcPts val="0"/>
              </a:spcAft>
            </a:pPr>
            <a:endParaRPr lang="ro-R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auto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"/>
            </a:pP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implementeaza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si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instrumenteaza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activitatile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consiliere si formare profesionala in cadrul programelor de formare profesionala pentru care s-a angajat asigurarea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sustenabilitatii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pe o perioada de minim 3 ani de la finalizarea proiectelor care au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facut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obiectul acestora;</a:t>
            </a:r>
            <a:endParaRPr lang="ro-RO" dirty="0">
              <a:latin typeface="Symbol" panose="05050102010706020507" pitchFamily="18" charset="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auto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"/>
            </a:pP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intocmeste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documentatia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necesara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autorizarii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cursurilor de formare profesionala;</a:t>
            </a:r>
            <a:endParaRPr lang="ro-RO" dirty="0">
              <a:latin typeface="Symbol" panose="05050102010706020507" pitchFamily="18" charset="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auto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"/>
            </a:pP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tine evidenta Registrului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absolventilor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completeaza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si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elibereaza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certificatele de absolvire/calificare;</a:t>
            </a:r>
            <a:endParaRPr lang="ro-RO" dirty="0">
              <a:latin typeface="Symbol" panose="05050102010706020507" pitchFamily="18" charset="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auto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"/>
            </a:pP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intocmeste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situatiile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centralzatoare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privind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desfasurarea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examenelor si solicita eliberarea certificatelor de absolvire/calificare de la AJPIS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Dambovita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o-RO" dirty="0">
              <a:effectLst/>
              <a:latin typeface="Symbol" panose="05050102010706020507" pitchFamily="18" charset="2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8408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Cantina de Ajutor Social</a:t>
            </a:r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o-RO" dirty="0"/>
              <a:t>prestează servicii sociale gratuite sau contra cost persoanelor aflate în </a:t>
            </a:r>
            <a:r>
              <a:rPr lang="ro-RO" dirty="0" err="1"/>
              <a:t>situaţii</a:t>
            </a:r>
            <a:r>
              <a:rPr lang="ro-RO" dirty="0"/>
              <a:t> </a:t>
            </a:r>
            <a:r>
              <a:rPr lang="ro-RO" dirty="0" err="1"/>
              <a:t>economico</a:t>
            </a:r>
            <a:r>
              <a:rPr lang="ro-RO" dirty="0"/>
              <a:t>-sociale sau medicale deosebite. </a:t>
            </a:r>
            <a:r>
              <a:rPr lang="ro-RO" dirty="0" err="1"/>
              <a:t>Numarul</a:t>
            </a:r>
            <a:r>
              <a:rPr lang="ro-RO" dirty="0"/>
              <a:t> de beneficiari este stabilit prin </a:t>
            </a:r>
            <a:r>
              <a:rPr lang="ro-RO" dirty="0" err="1"/>
              <a:t>hotarare</a:t>
            </a:r>
            <a:r>
              <a:rPr lang="ro-RO" dirty="0"/>
              <a:t> de consiliu </a:t>
            </a:r>
            <a:r>
              <a:rPr lang="ro-RO" dirty="0" smtClean="0"/>
              <a:t>anual;</a:t>
            </a:r>
          </a:p>
          <a:p>
            <a:r>
              <a:rPr lang="ro-RO" dirty="0" err="1" smtClean="0"/>
              <a:t>Gestioneaza</a:t>
            </a:r>
            <a:r>
              <a:rPr lang="ro-RO" dirty="0" smtClean="0"/>
              <a:t> dosarele beneficiarilor.</a:t>
            </a:r>
          </a:p>
          <a:p>
            <a:r>
              <a:rPr lang="ro-RO" dirty="0" err="1" smtClean="0"/>
              <a:t>Pregateste</a:t>
            </a:r>
            <a:r>
              <a:rPr lang="ro-RO" dirty="0" smtClean="0"/>
              <a:t>, distribuie hrana calda si rece pentru beneficiarii Cantinei de Ajutor Social si pentru Centrele din subordinea DAS.</a:t>
            </a:r>
          </a:p>
          <a:p>
            <a:pPr marL="0" indent="0">
              <a:buNone/>
            </a:pPr>
            <a:endParaRPr lang="ro-RO" dirty="0" smtClean="0"/>
          </a:p>
          <a:p>
            <a:pPr marL="0" indent="0">
              <a:buNone/>
            </a:pP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27995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das-targoviste.ro/wp-content/uploads/2015/04/catina-dastgv-750x33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1345" y="1728689"/>
            <a:ext cx="7143750" cy="3143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32706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Centrul de zi pentru copii cu </a:t>
            </a:r>
            <a:r>
              <a:rPr lang="ro-RO" dirty="0" err="1"/>
              <a:t>dizabilitati</a:t>
            </a:r>
            <a:endParaRPr lang="ro-RO" dirty="0"/>
          </a:p>
        </p:txBody>
      </p:sp>
      <p:pic>
        <p:nvPicPr>
          <p:cNvPr id="2050" name="Picture 2" descr="http://www.das-targoviste.ro/wp-content/uploads/2015/04/CENTRU-ZII-DEZABILITATI-750x33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3847" y="3088151"/>
            <a:ext cx="7143750" cy="3143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6847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reptunghi 1"/>
          <p:cNvSpPr/>
          <p:nvPr/>
        </p:nvSpPr>
        <p:spPr>
          <a:xfrm>
            <a:off x="671639" y="205439"/>
            <a:ext cx="10940431" cy="4552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ro-RO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sigura 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servicii de tip suport, socializare si petrecere a timpului liber  are ca activitate:</a:t>
            </a:r>
            <a:endParaRPr lang="ro-R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auto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"/>
            </a:pP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Dobândirea deprinderilor de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viaţă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independenta pentru copii cu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dizabilitati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o-RO" dirty="0">
              <a:latin typeface="Symbol" panose="05050102010706020507" pitchFamily="18" charset="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auto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"/>
            </a:pP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Servirea unei mese zilnic, de persoană,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pranzul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in limita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alocatiei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hrana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prevazuta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reglementarile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vigoare  - masa este asigurata prin Cantina de Ajutor Social. </a:t>
            </a:r>
            <a:endParaRPr lang="ro-RO" dirty="0">
              <a:latin typeface="Symbol" panose="05050102010706020507" pitchFamily="18" charset="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auto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"/>
            </a:pP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Asistenta si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protectia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copiilor cu defect de intelect;</a:t>
            </a:r>
            <a:endParaRPr lang="ro-RO" dirty="0">
              <a:latin typeface="Symbol" panose="05050102010706020507" pitchFamily="18" charset="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auto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"/>
            </a:pP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Activităţi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recreative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desfăşurate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referenţii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la grupe, venite în completarea programului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şcolar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vizând dezvoltarea de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abilitati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folosirea calculatorului si jocuri logice cu scop de terapie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ocupationala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o-RO" dirty="0">
              <a:latin typeface="Symbol" panose="05050102010706020507" pitchFamily="18" charset="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auto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"/>
            </a:pP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Servicii de consiliere psihologica; </a:t>
            </a:r>
            <a:endParaRPr lang="ro-RO" dirty="0">
              <a:latin typeface="Symbol" panose="05050102010706020507" pitchFamily="18" charset="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auto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"/>
            </a:pP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Identificarea cazurilor de autism si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interventia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tip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psihodinamic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o-RO" dirty="0">
              <a:latin typeface="Symbol" panose="05050102010706020507" pitchFamily="18" charset="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auto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"/>
            </a:pP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Servicii de orientare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scolara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o-RO" dirty="0">
              <a:latin typeface="Symbol" panose="05050102010706020507" pitchFamily="18" charset="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auto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"/>
            </a:pP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Consilierea familiei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copilului/tânărului cu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dizabilităţi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o-RO" dirty="0">
              <a:latin typeface="Symbol" panose="05050102010706020507" pitchFamily="18" charset="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auto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"/>
            </a:pP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Consilierea în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situaţie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criză;</a:t>
            </a:r>
            <a:endParaRPr lang="ro-RO" dirty="0">
              <a:latin typeface="Symbol" panose="05050102010706020507" pitchFamily="18" charset="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auto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"/>
            </a:pP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Consilierea de grup.</a:t>
            </a:r>
            <a:endParaRPr lang="ro-RO" dirty="0">
              <a:latin typeface="Symbol" panose="05050102010706020507" pitchFamily="18" charset="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auto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"/>
            </a:pP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Activitati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educatie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fizica si sport;</a:t>
            </a:r>
            <a:endParaRPr lang="ro-RO" dirty="0">
              <a:effectLst/>
              <a:latin typeface="Symbol" panose="05050102010706020507" pitchFamily="18" charset="2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202382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z="1800" dirty="0"/>
              <a:t>Centrul </a:t>
            </a:r>
            <a:r>
              <a:rPr lang="ro-RO" sz="1800" dirty="0" err="1"/>
              <a:t>Rezidential</a:t>
            </a:r>
            <a:r>
              <a:rPr lang="ro-RO" sz="1800" dirty="0"/>
              <a:t> de asistenta si reintegrare/reintegrare sociala pentru persoanele </a:t>
            </a:r>
            <a:r>
              <a:rPr lang="ro-RO" sz="1800" dirty="0" err="1"/>
              <a:t>fara</a:t>
            </a:r>
            <a:r>
              <a:rPr lang="ro-RO" sz="1800" dirty="0"/>
              <a:t> </a:t>
            </a:r>
            <a:r>
              <a:rPr lang="ro-RO" sz="1800" dirty="0" err="1"/>
              <a:t>adapost</a:t>
            </a:r>
            <a:r>
              <a:rPr lang="ro-RO" sz="1800" dirty="0"/>
              <a:t> „</a:t>
            </a:r>
            <a:r>
              <a:rPr lang="ro-RO" sz="1800" dirty="0" err="1"/>
              <a:t>Sfanta</a:t>
            </a:r>
            <a:r>
              <a:rPr lang="ro-RO" sz="1800" dirty="0"/>
              <a:t> Maria”</a:t>
            </a:r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o-RO" dirty="0"/>
              <a:t>Centrul </a:t>
            </a:r>
            <a:r>
              <a:rPr lang="ro-RO" dirty="0" err="1"/>
              <a:t>Rezidential</a:t>
            </a:r>
            <a:r>
              <a:rPr lang="ro-RO" dirty="0"/>
              <a:t> de asistenta si reintegrare/reintegrare sociala pentru persoanele </a:t>
            </a:r>
            <a:r>
              <a:rPr lang="ro-RO" dirty="0" err="1"/>
              <a:t>fara</a:t>
            </a:r>
            <a:r>
              <a:rPr lang="ro-RO" dirty="0"/>
              <a:t> </a:t>
            </a:r>
            <a:r>
              <a:rPr lang="ro-RO" dirty="0" err="1"/>
              <a:t>adapost</a:t>
            </a:r>
            <a:r>
              <a:rPr lang="ro-RO" dirty="0"/>
              <a:t> „</a:t>
            </a:r>
            <a:r>
              <a:rPr lang="ro-RO" dirty="0" err="1"/>
              <a:t>Sfanta</a:t>
            </a:r>
            <a:r>
              <a:rPr lang="ro-RO" dirty="0"/>
              <a:t> Maria”</a:t>
            </a:r>
            <a:r>
              <a:rPr lang="ro-RO" b="1" dirty="0"/>
              <a:t> </a:t>
            </a:r>
            <a:r>
              <a:rPr lang="ro-RO" dirty="0"/>
              <a:t>este prevenirea si limitarea unor </a:t>
            </a:r>
            <a:r>
              <a:rPr lang="ro-RO" dirty="0" err="1"/>
              <a:t>situatii</a:t>
            </a:r>
            <a:r>
              <a:rPr lang="ro-RO" dirty="0"/>
              <a:t> de vulnerabilitate si dificultate sociala.</a:t>
            </a:r>
          </a:p>
          <a:p>
            <a:r>
              <a:rPr lang="ro-RO" dirty="0"/>
              <a:t>Serviciul social  Centrul </a:t>
            </a:r>
            <a:r>
              <a:rPr lang="ro-RO" dirty="0" err="1"/>
              <a:t>Rezidential</a:t>
            </a:r>
            <a:r>
              <a:rPr lang="ro-RO" dirty="0"/>
              <a:t> de asistenta si reintegrare/reintegrare sociala pentru persoanele </a:t>
            </a:r>
            <a:r>
              <a:rPr lang="ro-RO" dirty="0" err="1"/>
              <a:t>fara</a:t>
            </a:r>
            <a:r>
              <a:rPr lang="ro-RO" dirty="0"/>
              <a:t> </a:t>
            </a:r>
            <a:r>
              <a:rPr lang="ro-RO" dirty="0" err="1"/>
              <a:t>adapost</a:t>
            </a:r>
            <a:r>
              <a:rPr lang="ro-RO" dirty="0"/>
              <a:t> „</a:t>
            </a:r>
            <a:r>
              <a:rPr lang="ro-RO" dirty="0" err="1"/>
              <a:t>Sfanta</a:t>
            </a:r>
            <a:r>
              <a:rPr lang="ro-RO" dirty="0"/>
              <a:t> Maria” </a:t>
            </a:r>
            <a:r>
              <a:rPr lang="ro-RO" dirty="0" err="1"/>
              <a:t>funcţionează</a:t>
            </a:r>
            <a:r>
              <a:rPr lang="ro-RO" dirty="0"/>
              <a:t> cu respectarea prevederilor cadrului general de organizare </a:t>
            </a:r>
            <a:r>
              <a:rPr lang="ro-RO" dirty="0" err="1"/>
              <a:t>şi</a:t>
            </a:r>
            <a:r>
              <a:rPr lang="ro-RO" dirty="0"/>
              <a:t> </a:t>
            </a:r>
            <a:r>
              <a:rPr lang="ro-RO" dirty="0" err="1"/>
              <a:t>funcţionare</a:t>
            </a:r>
            <a:r>
              <a:rPr lang="ro-RO" dirty="0"/>
              <a:t> a serviciilor sociale, reglementat de Legea </a:t>
            </a:r>
            <a:r>
              <a:rPr lang="ro-RO" u="sng" dirty="0">
                <a:hlinkClick r:id="rId2"/>
              </a:rPr>
              <a:t>nr. 292/2011</a:t>
            </a:r>
            <a:r>
              <a:rPr lang="ro-RO" dirty="0"/>
              <a:t>, cu modificările ulterioare, </a:t>
            </a:r>
            <a:r>
              <a:rPr lang="ro-RO" dirty="0" err="1"/>
              <a:t>Ordonanta</a:t>
            </a:r>
            <a:r>
              <a:rPr lang="ro-RO" dirty="0"/>
              <a:t> nr. 68/2004 cu modificările </a:t>
            </a:r>
            <a:r>
              <a:rPr lang="ro-RO" dirty="0" err="1"/>
              <a:t>şi</a:t>
            </a:r>
            <a:r>
              <a:rPr lang="ro-RO" dirty="0"/>
              <a:t> completările ulterioare, Legea </a:t>
            </a:r>
            <a:r>
              <a:rPr lang="ro-RO" u="sng" dirty="0">
                <a:hlinkClick r:id="rId3"/>
              </a:rPr>
              <a:t>nr. 448/2006</a:t>
            </a:r>
            <a:r>
              <a:rPr lang="ro-RO" dirty="0"/>
              <a:t>, republicată, cu modificările </a:t>
            </a:r>
            <a:r>
              <a:rPr lang="ro-RO" dirty="0" err="1"/>
              <a:t>şi</a:t>
            </a:r>
            <a:r>
              <a:rPr lang="ro-RO" dirty="0"/>
              <a:t> completările ulterioare.</a:t>
            </a:r>
          </a:p>
          <a:p>
            <a:pPr marL="0" indent="0">
              <a:buNone/>
            </a:pPr>
            <a:endParaRPr lang="ro-RO" dirty="0"/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915467" y="5452826"/>
            <a:ext cx="1093285" cy="2013711"/>
          </a:xfrm>
        </p:spPr>
        <p:txBody>
          <a:bodyPr/>
          <a:lstStyle/>
          <a:p>
            <a:endParaRPr lang="ro-RO" dirty="0"/>
          </a:p>
        </p:txBody>
      </p:sp>
      <p:pic>
        <p:nvPicPr>
          <p:cNvPr id="3074" name="Picture 2" descr="http://www.das-targoviste.ro/wp-content/uploads/2015/04/sf-maria-m1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385" y="2440739"/>
            <a:ext cx="4139739" cy="3763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66786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b="1" dirty="0"/>
              <a:t>Centrul </a:t>
            </a:r>
            <a:r>
              <a:rPr lang="ro-RO" b="1" dirty="0" err="1"/>
              <a:t>Rezidential</a:t>
            </a:r>
            <a:r>
              <a:rPr lang="ro-RO" b="1" dirty="0"/>
              <a:t> de primire in regim de urgenta pentru victimele violentei domestice „</a:t>
            </a:r>
            <a:r>
              <a:rPr lang="ro-RO" b="1" dirty="0" err="1"/>
              <a:t>Impreuna</a:t>
            </a:r>
            <a:r>
              <a:rPr lang="ro-RO" b="1" dirty="0"/>
              <a:t> vom </a:t>
            </a:r>
            <a:r>
              <a:rPr lang="ro-RO" b="1" dirty="0" err="1"/>
              <a:t>reusi</a:t>
            </a:r>
            <a:r>
              <a:rPr lang="ro-RO" b="1" dirty="0"/>
              <a:t>”</a:t>
            </a:r>
            <a:endParaRPr lang="ro-RO" dirty="0"/>
          </a:p>
        </p:txBody>
      </p:sp>
      <p:sp>
        <p:nvSpPr>
          <p:cNvPr id="3" name="Substituent imagine 2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582627" y="2678464"/>
            <a:ext cx="4244575" cy="3431391"/>
          </a:xfrm>
        </p:spPr>
        <p:txBody>
          <a:bodyPr/>
          <a:lstStyle/>
          <a:p>
            <a:endParaRPr lang="ro-RO" b="1" dirty="0" smtClean="0"/>
          </a:p>
          <a:p>
            <a:endParaRPr lang="ro-RO" b="1" dirty="0"/>
          </a:p>
          <a:p>
            <a:endParaRPr lang="ro-RO" b="1" dirty="0" smtClean="0"/>
          </a:p>
          <a:p>
            <a:r>
              <a:rPr lang="ro-RO" b="1" dirty="0" smtClean="0"/>
              <a:t>Scopul </a:t>
            </a:r>
            <a:r>
              <a:rPr lang="ro-RO" b="1" dirty="0"/>
              <a:t>serviciului social: - </a:t>
            </a:r>
            <a:r>
              <a:rPr lang="ro-RO" dirty="0"/>
              <a:t>Scopul serviciului social al Centrului </a:t>
            </a:r>
            <a:r>
              <a:rPr lang="ro-RO" dirty="0" err="1"/>
              <a:t>rezidential</a:t>
            </a:r>
            <a:r>
              <a:rPr lang="ro-RO" dirty="0"/>
              <a:t> de primire in regim de urgenta pentru victimele violentei domestice “</a:t>
            </a:r>
            <a:r>
              <a:rPr lang="ro-RO" dirty="0" err="1"/>
              <a:t>Impreuna</a:t>
            </a:r>
            <a:r>
              <a:rPr lang="ro-RO" dirty="0"/>
              <a:t> vom </a:t>
            </a:r>
            <a:r>
              <a:rPr lang="ro-RO" dirty="0" err="1"/>
              <a:t>reusi</a:t>
            </a:r>
            <a:r>
              <a:rPr lang="ro-RO" dirty="0"/>
              <a:t>”,  este furnizarea de servicii sociale persoanelor victime ale violentei in familie in conformitate cu Legea 217/2003 privind asistenta sociala a persoanelor victime ale violentei in familie, republicata in 2010 si Legea nr. 292/2011 a asistentei sociale cu </a:t>
            </a:r>
            <a:r>
              <a:rPr lang="ro-RO" dirty="0" err="1"/>
              <a:t>modificarile</a:t>
            </a:r>
            <a:r>
              <a:rPr lang="ro-RO" dirty="0"/>
              <a:t> si </a:t>
            </a:r>
            <a:r>
              <a:rPr lang="ro-RO" dirty="0" err="1"/>
              <a:t>completarile</a:t>
            </a:r>
            <a:r>
              <a:rPr lang="ro-RO" dirty="0"/>
              <a:t> ulterioare.</a:t>
            </a:r>
          </a:p>
          <a:p>
            <a:endParaRPr lang="ro-RO" dirty="0"/>
          </a:p>
        </p:txBody>
      </p:sp>
      <p:pic>
        <p:nvPicPr>
          <p:cNvPr id="4098" name="Picture 2" descr="http://www.das-targoviste.ro/wp-content/uploads/2015/04/impreuna-vom-reus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8247" y="727523"/>
            <a:ext cx="5039942" cy="5203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1768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b="1" dirty="0" err="1"/>
              <a:t>Caminul</a:t>
            </a:r>
            <a:r>
              <a:rPr lang="ro-RO" b="1" dirty="0"/>
              <a:t> pentru persoane </a:t>
            </a:r>
            <a:r>
              <a:rPr lang="ro-RO" b="1" dirty="0" err="1"/>
              <a:t>varstnice</a:t>
            </a:r>
            <a:r>
              <a:rPr lang="ro-RO" b="1" dirty="0"/>
              <a:t> „</a:t>
            </a:r>
            <a:r>
              <a:rPr lang="ro-RO" b="1" dirty="0" err="1"/>
              <a:t>Sfanta</a:t>
            </a:r>
            <a:r>
              <a:rPr lang="ro-RO" b="1" dirty="0"/>
              <a:t> Elena”</a:t>
            </a:r>
            <a:endParaRPr lang="ro-RO" dirty="0"/>
          </a:p>
        </p:txBody>
      </p:sp>
      <p:sp>
        <p:nvSpPr>
          <p:cNvPr id="3" name="Substituent imagine 2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558352" y="3236814"/>
            <a:ext cx="4685288" cy="3621187"/>
          </a:xfrm>
        </p:spPr>
        <p:txBody>
          <a:bodyPr>
            <a:normAutofit/>
          </a:bodyPr>
          <a:lstStyle/>
          <a:p>
            <a:pPr marL="171450" indent="-171450">
              <a:buFontTx/>
              <a:buChar char="-"/>
            </a:pPr>
            <a:r>
              <a:rPr lang="ro-RO" dirty="0" smtClean="0"/>
              <a:t>cu </a:t>
            </a:r>
            <a:r>
              <a:rPr lang="ro-RO" dirty="0"/>
              <a:t>program permanent, are ca activitate acordarea de </a:t>
            </a:r>
            <a:r>
              <a:rPr lang="ro-RO" dirty="0" err="1"/>
              <a:t>ingrijire</a:t>
            </a:r>
            <a:r>
              <a:rPr lang="ro-RO" dirty="0"/>
              <a:t> in regim </a:t>
            </a:r>
            <a:r>
              <a:rPr lang="ro-RO" dirty="0" err="1"/>
              <a:t>rezidential</a:t>
            </a:r>
            <a:r>
              <a:rPr lang="ro-RO" dirty="0"/>
              <a:t> a persoanelor </a:t>
            </a:r>
            <a:r>
              <a:rPr lang="ro-RO" dirty="0" err="1"/>
              <a:t>varstnice</a:t>
            </a:r>
            <a:r>
              <a:rPr lang="ro-RO" dirty="0"/>
              <a:t>- capacitate 15  </a:t>
            </a:r>
            <a:r>
              <a:rPr lang="ro-RO" dirty="0" smtClean="0"/>
              <a:t>locuri.</a:t>
            </a:r>
          </a:p>
          <a:p>
            <a:pPr marL="171450" indent="-171450">
              <a:buFontTx/>
              <a:buChar char="-"/>
            </a:pPr>
            <a:endParaRPr lang="ro-RO" dirty="0"/>
          </a:p>
          <a:p>
            <a:pPr marL="171450" indent="-171450">
              <a:buFontTx/>
              <a:buChar char="-"/>
            </a:pPr>
            <a:r>
              <a:rPr lang="ro-RO" b="1" dirty="0"/>
              <a:t>Scopul serviciului social: </a:t>
            </a:r>
            <a:r>
              <a:rPr lang="ro-RO" dirty="0"/>
              <a:t>Scopul serviciului social al ”</a:t>
            </a:r>
            <a:r>
              <a:rPr lang="ro-RO" dirty="0" err="1"/>
              <a:t>Caminului</a:t>
            </a:r>
            <a:r>
              <a:rPr lang="ro-RO" dirty="0"/>
              <a:t> pentru persoane </a:t>
            </a:r>
            <a:r>
              <a:rPr lang="ro-RO" dirty="0" err="1"/>
              <a:t>varstnice</a:t>
            </a:r>
            <a:r>
              <a:rPr lang="ro-RO" dirty="0"/>
              <a:t> Sf. Elena” este furnizarea de servicii sociale persoanelor </a:t>
            </a:r>
            <a:r>
              <a:rPr lang="ro-RO" dirty="0" err="1"/>
              <a:t>varstnice</a:t>
            </a:r>
            <a:r>
              <a:rPr lang="ro-RO" dirty="0"/>
              <a:t> in conformitate cu Legea 17/2000, lege privind asistenta sociala a persoanelor </a:t>
            </a:r>
            <a:r>
              <a:rPr lang="ro-RO" dirty="0" err="1"/>
              <a:t>varstnice</a:t>
            </a:r>
            <a:r>
              <a:rPr lang="ro-RO" dirty="0"/>
              <a:t>, republicata in 2007, Legea nr. 292/2011 a asistentei sociale cu </a:t>
            </a:r>
            <a:r>
              <a:rPr lang="ro-RO" dirty="0" err="1"/>
              <a:t>modificarile</a:t>
            </a:r>
            <a:r>
              <a:rPr lang="ro-RO" dirty="0"/>
              <a:t> si </a:t>
            </a:r>
            <a:r>
              <a:rPr lang="ro-RO" dirty="0" err="1"/>
              <a:t>completarile</a:t>
            </a:r>
            <a:r>
              <a:rPr lang="ro-RO" dirty="0"/>
              <a:t> ulterioare.</a:t>
            </a:r>
          </a:p>
          <a:p>
            <a:pPr marL="171450" indent="-171450">
              <a:buFontTx/>
              <a:buChar char="-"/>
            </a:pPr>
            <a:endParaRPr lang="ro-RO" dirty="0"/>
          </a:p>
        </p:txBody>
      </p:sp>
      <p:pic>
        <p:nvPicPr>
          <p:cNvPr id="5122" name="Picture 2" descr="http://www.das-targoviste.ro/wp-content/uploads/2015/04/centru-speranta-750x33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4414" y="817296"/>
            <a:ext cx="4911866" cy="41512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1576455"/>
      </p:ext>
    </p:extLst>
  </p:cSld>
  <p:clrMapOvr>
    <a:masterClrMapping/>
  </p:clrMapOvr>
  <p:transition advTm="3000">
    <p:pull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dirty="0" err="1"/>
              <a:t>Adapost</a:t>
            </a:r>
            <a:r>
              <a:rPr lang="ro-RO" dirty="0"/>
              <a:t> de noapte „</a:t>
            </a:r>
            <a:r>
              <a:rPr lang="ro-RO" dirty="0" err="1"/>
              <a:t>Speranta</a:t>
            </a:r>
            <a:r>
              <a:rPr lang="ro-RO" dirty="0"/>
              <a:t>”</a:t>
            </a:r>
          </a:p>
        </p:txBody>
      </p:sp>
      <p:pic>
        <p:nvPicPr>
          <p:cNvPr id="6146" name="Picture 2" descr="http://www.das-targoviste.ro/wp-content/uploads/2015/04/Picture1-copy-643x330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4374" y="3149087"/>
            <a:ext cx="6124575" cy="3143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9399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/>
            </a:r>
            <a:br>
              <a:rPr lang="ro-RO" dirty="0" smtClean="0"/>
            </a:br>
            <a:r>
              <a:rPr lang="ro-RO" dirty="0"/>
              <a:t/>
            </a:r>
            <a:br>
              <a:rPr lang="ro-RO" dirty="0"/>
            </a:br>
            <a:r>
              <a:rPr lang="ro-RO" dirty="0" smtClean="0"/>
              <a:t/>
            </a:r>
            <a:br>
              <a:rPr lang="ro-RO" dirty="0" smtClean="0"/>
            </a:br>
            <a:r>
              <a:rPr lang="ro-RO" dirty="0"/>
              <a:t/>
            </a:r>
            <a:br>
              <a:rPr lang="ro-RO" dirty="0"/>
            </a:br>
            <a:r>
              <a:rPr lang="ro-RO" dirty="0" smtClean="0"/>
              <a:t/>
            </a:r>
            <a:br>
              <a:rPr lang="ro-RO" dirty="0" smtClean="0"/>
            </a:br>
            <a:r>
              <a:rPr lang="ro-RO" dirty="0" smtClean="0"/>
              <a:t>OBIECTUL </a:t>
            </a:r>
            <a:r>
              <a:rPr lang="ro-RO" dirty="0"/>
              <a:t>DE ACTIVITATE</a:t>
            </a:r>
            <a:br>
              <a:rPr lang="ro-RO" dirty="0"/>
            </a:br>
            <a:endParaRPr lang="ro-RO" dirty="0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o-RO" dirty="0"/>
              <a:t>Obiectul de activitate îl constituie acordarea de servicii sociale cu caracter primar </a:t>
            </a:r>
            <a:r>
              <a:rPr lang="ro-RO" dirty="0" err="1"/>
              <a:t>şi</a:t>
            </a:r>
            <a:r>
              <a:rPr lang="ro-RO" dirty="0"/>
              <a:t> specializat, menite să asigure prevenirea, limitarea sau înlăturarea efectelor temporare sau permanente ale </a:t>
            </a:r>
            <a:r>
              <a:rPr lang="ro-RO" dirty="0" err="1"/>
              <a:t>situaţiilor</a:t>
            </a:r>
            <a:r>
              <a:rPr lang="ro-RO" dirty="0"/>
              <a:t> de risc din domeniul </a:t>
            </a:r>
            <a:r>
              <a:rPr lang="ro-RO" dirty="0" err="1"/>
              <a:t>protecţiei</a:t>
            </a:r>
            <a:r>
              <a:rPr lang="ro-RO" dirty="0"/>
              <a:t> copilului, familiei, persoanelor singure, persoanelor vârstnice, persoanelor cu handicap, precum </a:t>
            </a:r>
            <a:r>
              <a:rPr lang="ro-RO" dirty="0" err="1"/>
              <a:t>şi</a:t>
            </a:r>
            <a:r>
              <a:rPr lang="ro-RO" dirty="0"/>
              <a:t> a oricăror persoane aflate în nevoie ce pot genera marginalizarea sau excluderea socială, precum si acordarea de servicii de </a:t>
            </a:r>
            <a:r>
              <a:rPr lang="ro-RO" dirty="0" err="1"/>
              <a:t>sanatate</a:t>
            </a:r>
            <a:r>
              <a:rPr lang="ro-RO" dirty="0"/>
              <a:t> publica specifice (servicii de </a:t>
            </a:r>
            <a:r>
              <a:rPr lang="ro-RO" dirty="0" err="1"/>
              <a:t>sanatate</a:t>
            </a:r>
            <a:r>
              <a:rPr lang="ro-RO" dirty="0"/>
              <a:t> </a:t>
            </a:r>
            <a:r>
              <a:rPr lang="ro-RO" dirty="0" err="1"/>
              <a:t>scolara</a:t>
            </a:r>
            <a:r>
              <a:rPr lang="ro-RO" dirty="0"/>
              <a:t>). </a:t>
            </a:r>
          </a:p>
          <a:p>
            <a:pPr marL="0" indent="0">
              <a:buNone/>
            </a:pP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2487358834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reptunghi 1"/>
          <p:cNvSpPr/>
          <p:nvPr/>
        </p:nvSpPr>
        <p:spPr>
          <a:xfrm>
            <a:off x="833481" y="197346"/>
            <a:ext cx="10430632" cy="4552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o-RO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cu 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program permanent si o capacitate de 50 de locuri asigură adăpost temporar persoanelor fără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locuinţă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oameni ai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strazii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sau care temporar se afla in risc social pe raza Municipiului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Targoviste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si acorda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urmatoarele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servicii:</a:t>
            </a:r>
            <a:endParaRPr lang="ro-R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algn="just">
              <a:lnSpc>
                <a:spcPct val="115000"/>
              </a:lnSpc>
              <a:spcAft>
                <a:spcPts val="0"/>
              </a:spcAft>
              <a:tabLst>
                <a:tab pos="-457200" algn="l"/>
              </a:tabLst>
            </a:pP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1.Gazduire temporara;</a:t>
            </a:r>
            <a:endParaRPr lang="ro-R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algn="just">
              <a:lnSpc>
                <a:spcPct val="115000"/>
              </a:lnSpc>
              <a:spcAft>
                <a:spcPts val="0"/>
              </a:spcAft>
              <a:tabLst>
                <a:tab pos="-457200" algn="l"/>
              </a:tabLst>
            </a:pP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2.Consiliere sociala;</a:t>
            </a:r>
            <a:endParaRPr lang="ro-R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algn="just">
              <a:lnSpc>
                <a:spcPct val="115000"/>
              </a:lnSpc>
              <a:spcAft>
                <a:spcPts val="0"/>
              </a:spcAft>
              <a:tabLst>
                <a:tab pos="-457200" algn="l"/>
              </a:tabLst>
            </a:pP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3.Asistenta medicala;</a:t>
            </a:r>
            <a:endParaRPr lang="ro-R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algn="just">
              <a:lnSpc>
                <a:spcPct val="115000"/>
              </a:lnSpc>
              <a:spcAft>
                <a:spcPts val="0"/>
              </a:spcAft>
              <a:tabLst>
                <a:tab pos="-457200" algn="l"/>
              </a:tabLst>
            </a:pP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4.Consiliere si consultanta juridica – in cadrul consilierii juridice, beneficiarii vor primi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informatii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cu privire la: drepturile de care pot beneficia, modul in care-si pot exercita drepturile, procedurile juridice aplicabile. Se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ofera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ajutor in elaborarea unor documente si orientarea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catre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institutiile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competente; Consultanta juridica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esste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asigurata de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catre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compartimentul juridic din cadrul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directiei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o-R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algn="just">
              <a:lnSpc>
                <a:spcPct val="115000"/>
              </a:lnSpc>
              <a:spcAft>
                <a:spcPts val="0"/>
              </a:spcAft>
              <a:tabLst>
                <a:tab pos="-457200" algn="l"/>
              </a:tabLst>
            </a:pP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5.Consiliere si evaluare psihologica;</a:t>
            </a:r>
            <a:endParaRPr lang="ro-R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algn="just">
              <a:lnSpc>
                <a:spcPct val="115000"/>
              </a:lnSpc>
              <a:spcAft>
                <a:spcPts val="0"/>
              </a:spcAft>
            </a:pP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6.Consiliere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ocupaţională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prin acordarea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informaţiilor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necesare, dar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sprijinului pentru integrarea în muncă, readaptarea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recalificarea profesională a persoanelor asistate;</a:t>
            </a:r>
            <a:endParaRPr lang="ro-R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algn="just">
              <a:lnSpc>
                <a:spcPct val="115000"/>
              </a:lnSpc>
              <a:spcAft>
                <a:spcPts val="0"/>
              </a:spcAft>
            </a:pP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7.Consiliere cu familia.</a:t>
            </a:r>
            <a:endParaRPr lang="ro-RO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9215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z="3200" dirty="0"/>
              <a:t>Centrul de zi pentru copii cu autism si sindrom </a:t>
            </a:r>
            <a:r>
              <a:rPr lang="ro-RO" sz="3200" dirty="0" err="1"/>
              <a:t>Down</a:t>
            </a:r>
            <a:r>
              <a:rPr lang="ro-RO" sz="3200" dirty="0"/>
              <a:t> „</a:t>
            </a:r>
            <a:r>
              <a:rPr lang="ro-RO" sz="3200" dirty="0" err="1"/>
              <a:t>Sfanta</a:t>
            </a:r>
            <a:r>
              <a:rPr lang="ro-RO" sz="3200" dirty="0"/>
              <a:t> Maria”</a:t>
            </a:r>
          </a:p>
        </p:txBody>
      </p:sp>
      <p:pic>
        <p:nvPicPr>
          <p:cNvPr id="7170" name="Picture 2" descr="http://www.das-targoviste.ro/wp-content/uploads/2015/04/centru-sf-maria-750x33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450" y="2602628"/>
            <a:ext cx="9734718" cy="3725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848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reptunghi 1"/>
          <p:cNvSpPr/>
          <p:nvPr/>
        </p:nvSpPr>
        <p:spPr>
          <a:xfrm>
            <a:off x="817295" y="542166"/>
            <a:ext cx="10487277" cy="2959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o-RO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 o capacitate de 50 de locuri,</a:t>
            </a:r>
            <a:r>
              <a:rPr lang="ro-RO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asigura promovarea si protejarea drepturilor copilului cu autism si sindrom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Down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avand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ca obiectiv general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imbunatatirea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calitatii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vietii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acestor copii cu nevoi speciale si a familiilor acestora. </a:t>
            </a:r>
            <a:endParaRPr lang="ro-R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  <a:spcAft>
                <a:spcPts val="0"/>
              </a:spcAft>
            </a:pP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Beneficiarii acestui centru sunt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toti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copii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diagnosticati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cu autism si sindrom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Down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din  Municipiul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Targoviste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Beneficiarii secundari sunt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parintii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sau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reprezentantii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legali ai copiilor cu autism si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Down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admisi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centru de zi</a:t>
            </a:r>
            <a:r>
              <a:rPr lang="ro-RO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indent="457200" algn="just">
              <a:lnSpc>
                <a:spcPct val="115000"/>
              </a:lnSpc>
            </a:pPr>
            <a:r>
              <a:rPr lang="ro-RO" b="1" dirty="0"/>
              <a:t>Scopul serviciului social: </a:t>
            </a:r>
            <a:r>
              <a:rPr lang="ro-RO" dirty="0"/>
              <a:t> Centrul de zi </a:t>
            </a:r>
            <a:r>
              <a:rPr lang="ro-RO" dirty="0" err="1"/>
              <a:t>isi</a:t>
            </a:r>
            <a:r>
              <a:rPr lang="ro-RO" dirty="0"/>
              <a:t> propune sa asigure </a:t>
            </a:r>
            <a:r>
              <a:rPr lang="ro-RO" dirty="0" err="1"/>
              <a:t>imbunatatirea</a:t>
            </a:r>
            <a:r>
              <a:rPr lang="ro-RO" dirty="0"/>
              <a:t> </a:t>
            </a:r>
            <a:r>
              <a:rPr lang="ro-RO" dirty="0" err="1"/>
              <a:t>calitatii</a:t>
            </a:r>
            <a:r>
              <a:rPr lang="ro-RO" dirty="0"/>
              <a:t> </a:t>
            </a:r>
            <a:r>
              <a:rPr lang="ro-RO" dirty="0" err="1"/>
              <a:t>vietii</a:t>
            </a:r>
            <a:r>
              <a:rPr lang="ro-RO" dirty="0"/>
              <a:t> copiilor cu autism si sindrom </a:t>
            </a:r>
            <a:r>
              <a:rPr lang="ro-RO" dirty="0" err="1"/>
              <a:t>Down</a:t>
            </a:r>
            <a:r>
              <a:rPr lang="ro-RO" dirty="0"/>
              <a:t>, precum si a familiilor acestora.</a:t>
            </a:r>
          </a:p>
          <a:p>
            <a:pPr indent="457200" algn="just">
              <a:lnSpc>
                <a:spcPct val="115000"/>
              </a:lnSpc>
              <a:spcAft>
                <a:spcPts val="0"/>
              </a:spcAft>
            </a:pPr>
            <a:endParaRPr lang="ro-RO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340805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 </a:t>
            </a:r>
            <a:r>
              <a:rPr lang="ro-RO" dirty="0" smtClean="0"/>
              <a:t>                Centrul </a:t>
            </a:r>
            <a:r>
              <a:rPr lang="ro-RO" dirty="0"/>
              <a:t>de zi </a:t>
            </a:r>
            <a:r>
              <a:rPr lang="ro-RO" dirty="0" err="1"/>
              <a:t>Arlechino</a:t>
            </a:r>
            <a:endParaRPr lang="ro-RO" dirty="0"/>
          </a:p>
        </p:txBody>
      </p:sp>
      <p:pic>
        <p:nvPicPr>
          <p:cNvPr id="8194" name="Picture 2" descr="http://www.tvpartener.ro/wp-content/uploads/2016/10/CENTRUL-DE-ZI-ARLECHIN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1370" y="2497094"/>
            <a:ext cx="8876963" cy="3895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7705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reptunghi 1"/>
          <p:cNvSpPr/>
          <p:nvPr/>
        </p:nvSpPr>
        <p:spPr>
          <a:xfrm>
            <a:off x="1537487" y="716719"/>
            <a:ext cx="9394853" cy="32362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ro-RO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cu 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 capacitate de 15 locuri</a:t>
            </a:r>
            <a:r>
              <a:rPr lang="ro-RO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are ca obiect de activitate – acordarea de servicii   comunitare de prevenire a separării copilului de familia sa a căror beneficiari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direcţi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vor fi:</a:t>
            </a:r>
            <a:endParaRPr lang="ro-R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auto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"/>
            </a:pP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copii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părinţi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cărora li se acordă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prestaţii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servicii destinate prevenirii separării lor;</a:t>
            </a:r>
            <a:endParaRPr lang="ro-RO" dirty="0">
              <a:latin typeface="Symbol" panose="05050102010706020507" pitchFamily="18" charset="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auto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"/>
            </a:pP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copii care au beneficiat de o măsură de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protecţie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specială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au fost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reintegraţi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în familie;</a:t>
            </a:r>
            <a:endParaRPr lang="ro-RO" dirty="0">
              <a:latin typeface="Symbol" panose="05050102010706020507" pitchFamily="18" charset="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auto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"/>
            </a:pP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copii care beneficiază de o măsură de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protecţie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specială;</a:t>
            </a:r>
            <a:endParaRPr lang="ro-RO" dirty="0">
              <a:latin typeface="Symbol" panose="05050102010706020507" pitchFamily="18" charset="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auto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"/>
            </a:pP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copii care provin din familii care prezintă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relaţii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disfuncţionale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părinţi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cu comportament violent, consumatori de alcool, etc);</a:t>
            </a:r>
            <a:endParaRPr lang="ro-RO" dirty="0">
              <a:latin typeface="Symbol" panose="05050102010706020507" pitchFamily="18" charset="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auto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"/>
            </a:pP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copii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aflaţi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în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situaţie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risc de abandon, abuz, neglijare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exploatare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familiile acestora; </a:t>
            </a:r>
            <a:endParaRPr lang="ro-RO" dirty="0">
              <a:latin typeface="Symbol" panose="05050102010706020507" pitchFamily="18" charset="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auto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"/>
            </a:pP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părinţi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ai căror copii beneficiază de o măsură de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protecţie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specială;</a:t>
            </a:r>
            <a:endParaRPr lang="ro-RO" dirty="0">
              <a:latin typeface="Symbol" panose="05050102010706020507" pitchFamily="18" charset="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</a:rPr>
              <a:t>părinţi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</a:rPr>
              <a:t> care au nevoie de consiliere pentru îngrijirea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</a:rPr>
              <a:t>şi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</a:rPr>
              <a:t> educarea copiilor, </a:t>
            </a:r>
            <a:r>
              <a:rPr lang="ro-RO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etc.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75052547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b="1" dirty="0"/>
              <a:t>Clubul de pensionari nr. 1</a:t>
            </a:r>
            <a:endParaRPr lang="ro-RO" dirty="0"/>
          </a:p>
        </p:txBody>
      </p:sp>
      <p:sp>
        <p:nvSpPr>
          <p:cNvPr id="3" name="Substituent imagine 2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1146479" y="2872801"/>
            <a:ext cx="3549677" cy="3516365"/>
          </a:xfrm>
        </p:spPr>
        <p:txBody>
          <a:bodyPr/>
          <a:lstStyle/>
          <a:p>
            <a:r>
              <a:rPr lang="ro-RO" dirty="0"/>
              <a:t>Scopul serviciului social Club de pensionari nr. 1este de prevenire </a:t>
            </a:r>
            <a:r>
              <a:rPr lang="ro-RO" dirty="0" err="1"/>
              <a:t>şi</a:t>
            </a:r>
            <a:r>
              <a:rPr lang="ro-RO" dirty="0"/>
              <a:t>/sau limitare  a unor </a:t>
            </a:r>
            <a:r>
              <a:rPr lang="ro-RO" dirty="0" err="1"/>
              <a:t>situaţii</a:t>
            </a:r>
            <a:r>
              <a:rPr lang="ro-RO" dirty="0"/>
              <a:t> de dificultate </a:t>
            </a:r>
            <a:r>
              <a:rPr lang="ro-RO" dirty="0" err="1"/>
              <a:t>şi</a:t>
            </a:r>
            <a:r>
              <a:rPr lang="ro-RO" dirty="0"/>
              <a:t> vulnerabilitate, care pot duce la marginalizare sau excluziune socială, promovând participarea persoanelor vârstnice la </a:t>
            </a:r>
            <a:r>
              <a:rPr lang="ro-RO" dirty="0" err="1"/>
              <a:t>viaţa</a:t>
            </a:r>
            <a:r>
              <a:rPr lang="ro-RO" dirty="0"/>
              <a:t> socială </a:t>
            </a:r>
            <a:r>
              <a:rPr lang="ro-RO" dirty="0" err="1"/>
              <a:t>şi</a:t>
            </a:r>
            <a:r>
              <a:rPr lang="ro-RO" dirty="0"/>
              <a:t> cultivarea </a:t>
            </a:r>
            <a:r>
              <a:rPr lang="ro-RO" dirty="0" err="1"/>
              <a:t>relaţiilor</a:t>
            </a:r>
            <a:r>
              <a:rPr lang="ro-RO" dirty="0"/>
              <a:t> interumane. Ansamblul de </a:t>
            </a:r>
            <a:r>
              <a:rPr lang="ro-RO" dirty="0" err="1"/>
              <a:t>activităţi</a:t>
            </a:r>
            <a:r>
              <a:rPr lang="ro-RO" dirty="0"/>
              <a:t> realizate pentru a răspunde nevoilor sociale, precum </a:t>
            </a:r>
            <a:r>
              <a:rPr lang="ro-RO" dirty="0" err="1"/>
              <a:t>şi</a:t>
            </a:r>
            <a:r>
              <a:rPr lang="ro-RO" dirty="0"/>
              <a:t> celor speciale, individuale, familiale sau de grup.</a:t>
            </a:r>
          </a:p>
          <a:p>
            <a:endParaRPr lang="ro-RO" dirty="0"/>
          </a:p>
        </p:txBody>
      </p:sp>
      <p:pic>
        <p:nvPicPr>
          <p:cNvPr id="9220" name="Picture 4" descr="https://i2.wp.com/ripostapenet.ro/wp-content/uploads/2016/12/20161206_10_1.jpg?fit=678%2C454&amp;ssl=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9677" y="1210179"/>
            <a:ext cx="4911866" cy="4761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167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SERVICIUL PERSONAL</a:t>
            </a:r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lvl="0" fontAlgn="auto"/>
            <a:r>
              <a:rPr lang="ro-RO" dirty="0" err="1"/>
              <a:t>intocmeste</a:t>
            </a:r>
            <a:r>
              <a:rPr lang="ro-RO" dirty="0"/>
              <a:t> Regulamentul de Organizare si </a:t>
            </a:r>
            <a:r>
              <a:rPr lang="ro-RO" dirty="0" err="1"/>
              <a:t>Functionare</a:t>
            </a:r>
            <a:r>
              <a:rPr lang="ro-RO" dirty="0"/>
              <a:t>, Regulamentul de Ordine Interioara si Codul de etica profesional al </a:t>
            </a:r>
            <a:r>
              <a:rPr lang="ro-RO" dirty="0" err="1"/>
              <a:t>directiei</a:t>
            </a:r>
            <a:r>
              <a:rPr lang="ro-RO" dirty="0"/>
              <a:t> in colaborare cu coordonatorii tuturor </a:t>
            </a:r>
            <a:r>
              <a:rPr lang="ro-RO" dirty="0" err="1"/>
              <a:t>activitatilor</a:t>
            </a:r>
            <a:r>
              <a:rPr lang="ro-RO" dirty="0"/>
              <a:t>  DAS;</a:t>
            </a:r>
          </a:p>
          <a:p>
            <a:pPr lvl="0" fontAlgn="auto"/>
            <a:r>
              <a:rPr lang="ro-RO" dirty="0" err="1"/>
              <a:t>intocmeste</a:t>
            </a:r>
            <a:r>
              <a:rPr lang="ro-RO" dirty="0"/>
              <a:t> organigrama </a:t>
            </a:r>
            <a:r>
              <a:rPr lang="ro-RO" dirty="0" err="1"/>
              <a:t>institutiei</a:t>
            </a:r>
            <a:r>
              <a:rPr lang="ro-RO" dirty="0"/>
              <a:t>, statul de </a:t>
            </a:r>
            <a:r>
              <a:rPr lang="ro-RO" dirty="0" err="1"/>
              <a:t>funcţii</a:t>
            </a:r>
            <a:r>
              <a:rPr lang="ro-RO" dirty="0"/>
              <a:t> si statul de personal;</a:t>
            </a:r>
          </a:p>
          <a:p>
            <a:pPr lvl="0" fontAlgn="auto"/>
            <a:r>
              <a:rPr lang="ro-RO" dirty="0"/>
              <a:t>aplica prevederile legale privind încadrarea, promovarea </a:t>
            </a:r>
            <a:r>
              <a:rPr lang="ro-RO" dirty="0" err="1"/>
              <a:t>şi</a:t>
            </a:r>
            <a:r>
              <a:rPr lang="ro-RO" dirty="0"/>
              <a:t> salarizarea personalului D.A.S.;</a:t>
            </a:r>
          </a:p>
          <a:p>
            <a:pPr lvl="0" fontAlgn="auto"/>
            <a:r>
              <a:rPr lang="ro-RO" dirty="0"/>
              <a:t>tine </a:t>
            </a:r>
            <a:r>
              <a:rPr lang="ro-RO" dirty="0" err="1"/>
              <a:t>evidenţa</a:t>
            </a:r>
            <a:r>
              <a:rPr lang="ro-RO" dirty="0"/>
              <a:t> registrului general de </a:t>
            </a:r>
            <a:r>
              <a:rPr lang="ro-RO" dirty="0" err="1"/>
              <a:t>evidenţă</a:t>
            </a:r>
            <a:r>
              <a:rPr lang="ro-RO" dirty="0"/>
              <a:t> a </a:t>
            </a:r>
            <a:r>
              <a:rPr lang="ro-RO" dirty="0" err="1"/>
              <a:t>salariaţilor</a:t>
            </a:r>
            <a:r>
              <a:rPr lang="ro-RO" dirty="0"/>
              <a:t>, le păstrează </a:t>
            </a:r>
            <a:r>
              <a:rPr lang="ro-RO" dirty="0" err="1"/>
              <a:t>şi</a:t>
            </a:r>
            <a:r>
              <a:rPr lang="ro-RO" dirty="0"/>
              <a:t> le completează cu toate modificările survenite;</a:t>
            </a:r>
          </a:p>
          <a:p>
            <a:pPr lvl="0" fontAlgn="auto"/>
            <a:r>
              <a:rPr lang="ro-RO" dirty="0"/>
              <a:t>asigură secretariatul comisiilor de concurs, respectiv al comisiilor de </a:t>
            </a:r>
            <a:r>
              <a:rPr lang="ro-RO" dirty="0" err="1"/>
              <a:t>soluţionare</a:t>
            </a:r>
            <a:r>
              <a:rPr lang="ro-RO" dirty="0"/>
              <a:t> a </a:t>
            </a:r>
            <a:r>
              <a:rPr lang="ro-RO" dirty="0" err="1"/>
              <a:t>contestaţiilor</a:t>
            </a:r>
            <a:r>
              <a:rPr lang="ro-RO" dirty="0"/>
              <a:t>;</a:t>
            </a:r>
          </a:p>
          <a:p>
            <a:pPr lvl="0" fontAlgn="auto"/>
            <a:r>
              <a:rPr lang="ro-RO" dirty="0"/>
              <a:t>răspunde de organizarea examenelor </a:t>
            </a:r>
            <a:r>
              <a:rPr lang="ro-RO" dirty="0" err="1"/>
              <a:t>şi</a:t>
            </a:r>
            <a:r>
              <a:rPr lang="ro-RO" dirty="0"/>
              <a:t> a concursurilor pentru încadrare </a:t>
            </a:r>
            <a:r>
              <a:rPr lang="ro-RO" dirty="0" err="1"/>
              <a:t>şi</a:t>
            </a:r>
            <a:r>
              <a:rPr lang="ro-RO" dirty="0"/>
              <a:t> promovare în muncă </a:t>
            </a:r>
            <a:r>
              <a:rPr lang="ro-RO" dirty="0" err="1"/>
              <a:t>şi</a:t>
            </a:r>
            <a:r>
              <a:rPr lang="ro-RO" dirty="0"/>
              <a:t> de verificare a îndeplinirii de către </a:t>
            </a:r>
            <a:r>
              <a:rPr lang="ro-RO" dirty="0" err="1"/>
              <a:t>solicitanţi</a:t>
            </a:r>
            <a:r>
              <a:rPr lang="ro-RO" dirty="0"/>
              <a:t> a </a:t>
            </a:r>
            <a:r>
              <a:rPr lang="ro-RO" dirty="0" err="1"/>
              <a:t>condiţiilor</a:t>
            </a:r>
            <a:r>
              <a:rPr lang="ro-RO" dirty="0"/>
              <a:t> prevăzute de lege pentru </a:t>
            </a:r>
            <a:r>
              <a:rPr lang="ro-RO" dirty="0" err="1"/>
              <a:t>aceastea</a:t>
            </a:r>
            <a:r>
              <a:rPr lang="ro-RO" dirty="0"/>
              <a:t>;</a:t>
            </a:r>
          </a:p>
          <a:p>
            <a:pPr lvl="0" fontAlgn="auto"/>
            <a:r>
              <a:rPr lang="ro-RO" dirty="0"/>
              <a:t>efectuează lucrările legate de încadrarea, transferul, modificarea sau încetarea raporturilor de serviciu respectiv a contractului individual de muncă pentru personalul din cadrul serviciului;</a:t>
            </a:r>
          </a:p>
          <a:p>
            <a:pPr lvl="0" fontAlgn="auto"/>
            <a:r>
              <a:rPr lang="ro-RO" dirty="0" err="1"/>
              <a:t>intocmeşte</a:t>
            </a:r>
            <a:r>
              <a:rPr lang="ro-RO" dirty="0"/>
              <a:t> dosarele necesare în vederea pensionării </a:t>
            </a:r>
            <a:r>
              <a:rPr lang="ro-RO" dirty="0" err="1"/>
              <a:t>angajaţilor</a:t>
            </a:r>
            <a:r>
              <a:rPr lang="ro-RO" dirty="0"/>
              <a:t> proprii </a:t>
            </a:r>
            <a:r>
              <a:rPr lang="ro-RO" dirty="0" err="1"/>
              <a:t>şi</a:t>
            </a:r>
            <a:r>
              <a:rPr lang="ro-RO" dirty="0"/>
              <a:t> </a:t>
            </a:r>
            <a:r>
              <a:rPr lang="ro-RO" dirty="0" err="1"/>
              <a:t>asistenţilor</a:t>
            </a:r>
            <a:r>
              <a:rPr lang="ro-RO" dirty="0"/>
              <a:t> personali;</a:t>
            </a:r>
          </a:p>
          <a:p>
            <a:pPr lvl="0" fontAlgn="auto"/>
            <a:r>
              <a:rPr lang="ro-RO" dirty="0" err="1"/>
              <a:t>stabileste</a:t>
            </a:r>
            <a:r>
              <a:rPr lang="ro-RO" dirty="0"/>
              <a:t>, conform prevederilor legale, cuantumul sporurilor de vechime, </a:t>
            </a:r>
            <a:r>
              <a:rPr lang="ro-RO" dirty="0" err="1"/>
              <a:t>opereaza</a:t>
            </a:r>
            <a:r>
              <a:rPr lang="ro-RO" dirty="0"/>
              <a:t> </a:t>
            </a:r>
            <a:r>
              <a:rPr lang="ro-RO" dirty="0" err="1"/>
              <a:t>modificarile</a:t>
            </a:r>
            <a:r>
              <a:rPr lang="ro-RO" dirty="0"/>
              <a:t> in </a:t>
            </a:r>
            <a:r>
              <a:rPr lang="ro-RO" dirty="0" err="1"/>
              <a:t>situatia</a:t>
            </a:r>
            <a:r>
              <a:rPr lang="ro-RO" dirty="0"/>
              <a:t> </a:t>
            </a:r>
            <a:r>
              <a:rPr lang="ro-RO" dirty="0" err="1"/>
              <a:t>salariatilor</a:t>
            </a:r>
            <a:r>
              <a:rPr lang="ro-RO" dirty="0"/>
              <a:t>  si le comunica serviciului Contabilitate;</a:t>
            </a:r>
          </a:p>
          <a:p>
            <a:pPr lvl="0" fontAlgn="auto"/>
            <a:r>
              <a:rPr lang="ro-RO" dirty="0" err="1"/>
              <a:t>calculeaza</a:t>
            </a:r>
            <a:r>
              <a:rPr lang="ro-RO" dirty="0"/>
              <a:t> drepturile de concediu ale </a:t>
            </a:r>
            <a:r>
              <a:rPr lang="ro-RO" dirty="0" err="1"/>
              <a:t>salariatilor</a:t>
            </a:r>
            <a:r>
              <a:rPr lang="ro-RO" dirty="0"/>
              <a:t> si le transmite </a:t>
            </a:r>
            <a:r>
              <a:rPr lang="ro-RO" dirty="0" err="1"/>
              <a:t>sefilor</a:t>
            </a:r>
            <a:r>
              <a:rPr lang="ro-RO" dirty="0"/>
              <a:t> si tine evidenta </a:t>
            </a:r>
            <a:r>
              <a:rPr lang="ro-RO" dirty="0" err="1"/>
              <a:t>efectuarii</a:t>
            </a:r>
            <a:r>
              <a:rPr lang="ro-RO" dirty="0"/>
              <a:t> acestuia;</a:t>
            </a:r>
          </a:p>
          <a:p>
            <a:pPr lvl="0" fontAlgn="auto"/>
            <a:r>
              <a:rPr lang="ro-RO" dirty="0"/>
              <a:t>organizează în luna decembrie, pentru anul următor, programarea concediilor de odihnă pentru personalul contractual al serviciului;</a:t>
            </a:r>
          </a:p>
          <a:p>
            <a:pPr lvl="0" fontAlgn="auto"/>
            <a:r>
              <a:rPr lang="ro-RO" dirty="0"/>
              <a:t>efectuează cercetarea prealabilă stabilirii </a:t>
            </a:r>
            <a:r>
              <a:rPr lang="ro-RO" dirty="0" err="1"/>
              <a:t>sancţiunilor</a:t>
            </a:r>
            <a:r>
              <a:rPr lang="ro-RO" dirty="0"/>
              <a:t> disciplinare; </a:t>
            </a:r>
          </a:p>
          <a:p>
            <a:pPr lvl="0" fontAlgn="auto"/>
            <a:r>
              <a:rPr lang="ro-RO" dirty="0" err="1"/>
              <a:t>gestioneza</a:t>
            </a:r>
            <a:r>
              <a:rPr lang="ro-RO" dirty="0"/>
              <a:t>  dosarele personalului angajat în cadrul </a:t>
            </a:r>
            <a:r>
              <a:rPr lang="ro-RO" dirty="0" err="1"/>
              <a:t>directiei</a:t>
            </a:r>
            <a:r>
              <a:rPr lang="ro-RO" dirty="0"/>
              <a:t>;</a:t>
            </a:r>
          </a:p>
          <a:p>
            <a:pPr lvl="0" fontAlgn="auto"/>
            <a:r>
              <a:rPr lang="ro-RO" dirty="0" err="1"/>
              <a:t>gestioneaza</a:t>
            </a:r>
            <a:r>
              <a:rPr lang="ro-RO" dirty="0"/>
              <a:t> </a:t>
            </a:r>
            <a:r>
              <a:rPr lang="ro-RO" dirty="0" err="1"/>
              <a:t>fişele</a:t>
            </a:r>
            <a:r>
              <a:rPr lang="ro-RO" dirty="0"/>
              <a:t> posturilor personalului din cadrul </a:t>
            </a:r>
            <a:r>
              <a:rPr lang="ro-RO" dirty="0" err="1"/>
              <a:t>directiei</a:t>
            </a:r>
            <a:r>
              <a:rPr lang="ro-RO" dirty="0"/>
              <a:t>;</a:t>
            </a:r>
          </a:p>
          <a:p>
            <a:pPr lvl="0" fontAlgn="auto"/>
            <a:r>
              <a:rPr lang="ro-RO" dirty="0" err="1"/>
              <a:t>gestioneaza</a:t>
            </a:r>
            <a:r>
              <a:rPr lang="ro-RO" dirty="0"/>
              <a:t> </a:t>
            </a:r>
            <a:r>
              <a:rPr lang="ro-RO" dirty="0" err="1"/>
              <a:t>fişele</a:t>
            </a:r>
            <a:r>
              <a:rPr lang="ro-RO" dirty="0"/>
              <a:t> de evaluare a </a:t>
            </a:r>
            <a:r>
              <a:rPr lang="ro-RO" dirty="0" err="1"/>
              <a:t>performanţelor</a:t>
            </a:r>
            <a:r>
              <a:rPr lang="ro-RO" dirty="0"/>
              <a:t>  profesionale individuale ale </a:t>
            </a:r>
            <a:r>
              <a:rPr lang="ro-RO" dirty="0" err="1"/>
              <a:t>angajaţilor</a:t>
            </a:r>
            <a:r>
              <a:rPr lang="ro-RO" dirty="0"/>
              <a:t> întocmite de director, </a:t>
            </a:r>
            <a:r>
              <a:rPr lang="ro-RO" dirty="0" err="1"/>
              <a:t>şeful</a:t>
            </a:r>
            <a:r>
              <a:rPr lang="ro-RO" dirty="0"/>
              <a:t> de serviciu </a:t>
            </a:r>
            <a:r>
              <a:rPr lang="ro-RO" dirty="0" err="1"/>
              <a:t>şi</a:t>
            </a:r>
            <a:r>
              <a:rPr lang="ro-RO" dirty="0"/>
              <a:t> </a:t>
            </a:r>
            <a:r>
              <a:rPr lang="ro-RO" dirty="0" err="1"/>
              <a:t>şefii</a:t>
            </a:r>
            <a:r>
              <a:rPr lang="ro-RO" dirty="0"/>
              <a:t> de birouri;</a:t>
            </a:r>
          </a:p>
          <a:p>
            <a:pPr lvl="0" fontAlgn="auto"/>
            <a:r>
              <a:rPr lang="ro-RO" dirty="0"/>
              <a:t>tine evidenta timpului lucrat/si a concediilor de odihna/</a:t>
            </a:r>
            <a:r>
              <a:rPr lang="ro-RO" dirty="0" err="1"/>
              <a:t>fara</a:t>
            </a:r>
            <a:r>
              <a:rPr lang="ro-RO" dirty="0"/>
              <a:t> plata/boala, </a:t>
            </a:r>
            <a:r>
              <a:rPr lang="ro-RO" dirty="0" err="1"/>
              <a:t>semnaland</a:t>
            </a:r>
            <a:r>
              <a:rPr lang="ro-RO" dirty="0"/>
              <a:t> directorului neregulile constatate;</a:t>
            </a:r>
          </a:p>
          <a:p>
            <a:pPr lvl="0" fontAlgn="auto"/>
            <a:r>
              <a:rPr lang="ro-RO" dirty="0" err="1"/>
              <a:t>intocmeşte</a:t>
            </a:r>
            <a:r>
              <a:rPr lang="ro-RO" dirty="0"/>
              <a:t> </a:t>
            </a:r>
            <a:r>
              <a:rPr lang="ro-RO" dirty="0" err="1"/>
              <a:t>situatiile</a:t>
            </a:r>
            <a:r>
              <a:rPr lang="ro-RO" dirty="0"/>
              <a:t> statistice privind </a:t>
            </a:r>
            <a:r>
              <a:rPr lang="ro-RO" dirty="0" err="1"/>
              <a:t>numarul</a:t>
            </a:r>
            <a:r>
              <a:rPr lang="ro-RO" dirty="0"/>
              <a:t> de personal, calificare, studii, </a:t>
            </a:r>
            <a:r>
              <a:rPr lang="ro-RO" dirty="0" err="1"/>
              <a:t>incadrare</a:t>
            </a:r>
            <a:r>
              <a:rPr lang="ro-RO" dirty="0"/>
              <a:t>;</a:t>
            </a: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1842173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Serviciul de Ajutor Social</a:t>
            </a:r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ro-RO" dirty="0" err="1"/>
              <a:t>solutioneaza</a:t>
            </a:r>
            <a:r>
              <a:rPr lang="ro-RO" dirty="0"/>
              <a:t> cererile de solicitare a ajutorului social, in termen legal;</a:t>
            </a:r>
          </a:p>
          <a:p>
            <a:pPr lvl="0" fontAlgn="auto"/>
            <a:r>
              <a:rPr lang="ro-RO" dirty="0" err="1"/>
              <a:t>intocmeste</a:t>
            </a:r>
            <a:r>
              <a:rPr lang="ro-RO" dirty="0"/>
              <a:t> anchete sociale pentru acordarea/neacordarea/modificarea ajutorului social in termen legal;</a:t>
            </a:r>
          </a:p>
          <a:p>
            <a:pPr lvl="0" fontAlgn="auto"/>
            <a:r>
              <a:rPr lang="ro-RO" dirty="0" err="1"/>
              <a:t>calculeaza</a:t>
            </a:r>
            <a:r>
              <a:rPr lang="ro-RO" dirty="0"/>
              <a:t> si </a:t>
            </a:r>
            <a:r>
              <a:rPr lang="ro-RO" dirty="0" err="1"/>
              <a:t>stabileste</a:t>
            </a:r>
            <a:r>
              <a:rPr lang="ro-RO" dirty="0"/>
              <a:t> cuantumul ajutorului social conform fisei de calcul;</a:t>
            </a:r>
          </a:p>
          <a:p>
            <a:pPr lvl="0" fontAlgn="auto"/>
            <a:r>
              <a:rPr lang="ro-RO" dirty="0" err="1"/>
              <a:t>stabileste</a:t>
            </a:r>
            <a:r>
              <a:rPr lang="ro-RO" dirty="0"/>
              <a:t>/modifica/suspenda si </a:t>
            </a:r>
            <a:r>
              <a:rPr lang="ro-RO" dirty="0" err="1"/>
              <a:t>inceteaza</a:t>
            </a:r>
            <a:r>
              <a:rPr lang="ro-RO" dirty="0"/>
              <a:t> dreptul la ajutor social, prin </a:t>
            </a:r>
            <a:r>
              <a:rPr lang="ro-RO" dirty="0" err="1"/>
              <a:t>dispozitia</a:t>
            </a:r>
            <a:r>
              <a:rPr lang="ro-RO" dirty="0"/>
              <a:t> primarului, conform </a:t>
            </a:r>
            <a:r>
              <a:rPr lang="ro-RO" dirty="0" err="1"/>
              <a:t>legislatiei</a:t>
            </a:r>
            <a:r>
              <a:rPr lang="ro-RO" dirty="0"/>
              <a:t> in domeniu;</a:t>
            </a:r>
          </a:p>
          <a:p>
            <a:pPr lvl="0" fontAlgn="auto"/>
            <a:r>
              <a:rPr lang="ro-RO" dirty="0" err="1"/>
              <a:t>urmareste</a:t>
            </a:r>
            <a:r>
              <a:rPr lang="ro-RO" dirty="0"/>
              <a:t> </a:t>
            </a:r>
            <a:r>
              <a:rPr lang="ro-RO" dirty="0" err="1"/>
              <a:t>indeplinirea</a:t>
            </a:r>
            <a:r>
              <a:rPr lang="ro-RO" dirty="0"/>
              <a:t> de </a:t>
            </a:r>
            <a:r>
              <a:rPr lang="ro-RO" dirty="0" err="1"/>
              <a:t>catre</a:t>
            </a:r>
            <a:r>
              <a:rPr lang="ro-RO" dirty="0"/>
              <a:t> beneficiarii de ajutor social a </a:t>
            </a:r>
            <a:r>
              <a:rPr lang="ro-RO" dirty="0" err="1"/>
              <a:t>obligatiilor</a:t>
            </a:r>
            <a:r>
              <a:rPr lang="ro-RO" dirty="0"/>
              <a:t> ce le revin;</a:t>
            </a:r>
          </a:p>
          <a:p>
            <a:pPr lvl="0" fontAlgn="auto"/>
            <a:r>
              <a:rPr lang="ro-RO" dirty="0" err="1"/>
              <a:t>Primeste</a:t>
            </a:r>
            <a:r>
              <a:rPr lang="ro-RO" dirty="0"/>
              <a:t> cererile si dosarele legal </a:t>
            </a:r>
            <a:r>
              <a:rPr lang="ro-RO" dirty="0" err="1"/>
              <a:t>intocmite</a:t>
            </a:r>
            <a:r>
              <a:rPr lang="ro-RO" dirty="0"/>
              <a:t> pentru acordarea </a:t>
            </a:r>
            <a:r>
              <a:rPr lang="ro-RO" dirty="0" err="1"/>
              <a:t>indemnizatiei</a:t>
            </a:r>
            <a:r>
              <a:rPr lang="ro-RO" dirty="0"/>
              <a:t> cuvenita </a:t>
            </a:r>
            <a:r>
              <a:rPr lang="ro-RO" dirty="0" err="1"/>
              <a:t>parintilor</a:t>
            </a:r>
            <a:r>
              <a:rPr lang="ro-RO" dirty="0"/>
              <a:t> sau </a:t>
            </a:r>
            <a:r>
              <a:rPr lang="ro-RO" dirty="0" err="1"/>
              <a:t>reprezentantilor</a:t>
            </a:r>
            <a:r>
              <a:rPr lang="ro-RO" dirty="0"/>
              <a:t> legali ai copilului cu handicap grav, precum si adultului cu handicap grav sau reprezentantului sau legal;</a:t>
            </a:r>
          </a:p>
          <a:p>
            <a:pPr lvl="0" fontAlgn="auto"/>
            <a:r>
              <a:rPr lang="ro-RO" dirty="0" err="1"/>
              <a:t>Intocmeste</a:t>
            </a:r>
            <a:r>
              <a:rPr lang="ro-RO" dirty="0"/>
              <a:t> decizia in vederea </a:t>
            </a:r>
            <a:r>
              <a:rPr lang="ro-RO" dirty="0" err="1"/>
              <a:t>acordarii</a:t>
            </a:r>
            <a:r>
              <a:rPr lang="ro-RO" dirty="0"/>
              <a:t>/</a:t>
            </a:r>
            <a:r>
              <a:rPr lang="ro-RO" dirty="0" err="1"/>
              <a:t>incetarii</a:t>
            </a:r>
            <a:r>
              <a:rPr lang="ro-RO" dirty="0"/>
              <a:t>/</a:t>
            </a:r>
            <a:r>
              <a:rPr lang="ro-RO" dirty="0" err="1"/>
              <a:t>mentinerii</a:t>
            </a:r>
            <a:r>
              <a:rPr lang="ro-RO" dirty="0"/>
              <a:t>/</a:t>
            </a:r>
            <a:r>
              <a:rPr lang="ro-RO" dirty="0" err="1"/>
              <a:t>modificarii</a:t>
            </a:r>
            <a:r>
              <a:rPr lang="ro-RO" dirty="0"/>
              <a:t> </a:t>
            </a:r>
            <a:r>
              <a:rPr lang="ro-RO" dirty="0" err="1"/>
              <a:t>indemnizatiei</a:t>
            </a:r>
            <a:r>
              <a:rPr lang="ro-RO" dirty="0"/>
              <a:t>;</a:t>
            </a:r>
          </a:p>
          <a:p>
            <a:pPr lvl="0" fontAlgn="auto"/>
            <a:r>
              <a:rPr lang="ro-RO" dirty="0" err="1"/>
              <a:t>Gestioneaza</a:t>
            </a:r>
            <a:r>
              <a:rPr lang="ro-RO" dirty="0"/>
              <a:t> dosarele de </a:t>
            </a:r>
            <a:r>
              <a:rPr lang="ro-RO" dirty="0" err="1"/>
              <a:t>indemnizatie</a:t>
            </a:r>
            <a:r>
              <a:rPr lang="ro-RO" dirty="0"/>
              <a:t> ale persoanelor cu handicap;</a:t>
            </a:r>
          </a:p>
          <a:p>
            <a:pPr lvl="0" fontAlgn="auto"/>
            <a:r>
              <a:rPr lang="ro-RO" dirty="0" err="1"/>
              <a:t>Intocmeste</a:t>
            </a:r>
            <a:r>
              <a:rPr lang="ro-RO" dirty="0"/>
              <a:t> lunar pontajul si </a:t>
            </a:r>
            <a:r>
              <a:rPr lang="ro-RO" dirty="0" err="1"/>
              <a:t>il</a:t>
            </a:r>
            <a:r>
              <a:rPr lang="ro-RO" dirty="0"/>
              <a:t> transmite serviciului contabilitate in vederea </a:t>
            </a:r>
            <a:r>
              <a:rPr lang="ro-RO" dirty="0" err="1"/>
              <a:t>platii</a:t>
            </a:r>
            <a:r>
              <a:rPr lang="ro-RO" dirty="0"/>
              <a:t> </a:t>
            </a:r>
            <a:r>
              <a:rPr lang="ro-RO" dirty="0" err="1"/>
              <a:t>indemnizatiei</a:t>
            </a:r>
            <a:r>
              <a:rPr lang="ro-RO" dirty="0"/>
              <a:t>;</a:t>
            </a:r>
          </a:p>
          <a:p>
            <a:pPr lvl="0" fontAlgn="auto"/>
            <a:r>
              <a:rPr lang="ro-RO" dirty="0"/>
              <a:t>Pune la </a:t>
            </a:r>
            <a:r>
              <a:rPr lang="ro-RO" dirty="0" err="1"/>
              <a:t>dispozitia</a:t>
            </a:r>
            <a:r>
              <a:rPr lang="ro-RO" dirty="0"/>
              <a:t> </a:t>
            </a:r>
            <a:r>
              <a:rPr lang="ro-RO" dirty="0" err="1"/>
              <a:t>solicitantilor</a:t>
            </a:r>
            <a:r>
              <a:rPr lang="ro-RO" dirty="0"/>
              <a:t> cererea si </a:t>
            </a:r>
            <a:r>
              <a:rPr lang="ro-RO" dirty="0" err="1"/>
              <a:t>declaratia</a:t>
            </a:r>
            <a:r>
              <a:rPr lang="ro-RO" dirty="0"/>
              <a:t> pe propria </a:t>
            </a:r>
            <a:r>
              <a:rPr lang="ro-RO" dirty="0" err="1"/>
              <a:t>raspundere</a:t>
            </a:r>
            <a:r>
              <a:rPr lang="ro-RO" dirty="0"/>
              <a:t> privind veniturile si componenta familiei;</a:t>
            </a:r>
          </a:p>
          <a:p>
            <a:pPr lvl="0" fontAlgn="auto"/>
            <a:r>
              <a:rPr lang="ro-RO" dirty="0" err="1"/>
              <a:t>Primeste</a:t>
            </a:r>
            <a:r>
              <a:rPr lang="ro-RO" dirty="0"/>
              <a:t> si verifica cererile si </a:t>
            </a:r>
            <a:r>
              <a:rPr lang="ro-RO" dirty="0" err="1"/>
              <a:t>declaratiile</a:t>
            </a:r>
            <a:r>
              <a:rPr lang="ro-RO" dirty="0"/>
              <a:t> pe propria </a:t>
            </a:r>
            <a:r>
              <a:rPr lang="ro-RO" dirty="0" err="1"/>
              <a:t>raspundere</a:t>
            </a:r>
            <a:r>
              <a:rPr lang="ro-RO" dirty="0"/>
              <a:t> privind componenta si veniturile familiei </a:t>
            </a:r>
            <a:r>
              <a:rPr lang="ro-RO" dirty="0" err="1"/>
              <a:t>solicitantilor</a:t>
            </a:r>
            <a:r>
              <a:rPr lang="ro-RO" dirty="0"/>
              <a:t> de ajutor pentru </a:t>
            </a:r>
            <a:r>
              <a:rPr lang="ro-RO" dirty="0" err="1"/>
              <a:t>incalzirea</a:t>
            </a:r>
            <a:r>
              <a:rPr lang="ro-RO" dirty="0"/>
              <a:t> </a:t>
            </a:r>
            <a:r>
              <a:rPr lang="ro-RO" dirty="0" err="1"/>
              <a:t>locuintei</a:t>
            </a:r>
            <a:r>
              <a:rPr lang="ro-RO" dirty="0"/>
              <a:t>;</a:t>
            </a:r>
          </a:p>
          <a:p>
            <a:pPr lvl="0" fontAlgn="auto"/>
            <a:r>
              <a:rPr lang="ro-RO" dirty="0" err="1"/>
              <a:t>Stabileste</a:t>
            </a:r>
            <a:r>
              <a:rPr lang="ro-RO" dirty="0"/>
              <a:t> dreptul la ajutorul pentru </a:t>
            </a:r>
            <a:r>
              <a:rPr lang="ro-RO" dirty="0" err="1"/>
              <a:t>incalzirea</a:t>
            </a:r>
            <a:r>
              <a:rPr lang="ro-RO" dirty="0"/>
              <a:t> </a:t>
            </a:r>
            <a:r>
              <a:rPr lang="ro-RO" dirty="0" err="1"/>
              <a:t>locuintei</a:t>
            </a:r>
            <a:r>
              <a:rPr lang="ro-RO" dirty="0"/>
              <a:t> si supune spre aprobare primarului;</a:t>
            </a:r>
          </a:p>
          <a:p>
            <a:pPr lvl="0"/>
            <a:r>
              <a:rPr lang="ro-RO" dirty="0"/>
              <a:t>Acorda stimulentul </a:t>
            </a:r>
            <a:r>
              <a:rPr lang="ro-RO" dirty="0" err="1"/>
              <a:t>educational</a:t>
            </a:r>
            <a:r>
              <a:rPr lang="ro-RO" dirty="0"/>
              <a:t> in </a:t>
            </a:r>
            <a:r>
              <a:rPr lang="ro-RO" dirty="0" err="1"/>
              <a:t>conditiile</a:t>
            </a:r>
            <a:r>
              <a:rPr lang="ro-RO" dirty="0"/>
              <a:t> Legii nr. 248/2015 privind stimularea participării în </a:t>
            </a:r>
            <a:r>
              <a:rPr lang="ro-RO" dirty="0" err="1"/>
              <a:t>învăţământul</a:t>
            </a:r>
            <a:r>
              <a:rPr lang="ro-RO" dirty="0"/>
              <a:t> </a:t>
            </a:r>
            <a:r>
              <a:rPr lang="ro-RO" dirty="0" err="1"/>
              <a:t>preşcolar</a:t>
            </a:r>
            <a:r>
              <a:rPr lang="ro-RO" dirty="0"/>
              <a:t> a copiilor provenind din familii defavorizate </a:t>
            </a:r>
            <a:r>
              <a:rPr lang="ro-RO" dirty="0" err="1"/>
              <a:t>şi</a:t>
            </a:r>
            <a:r>
              <a:rPr lang="ro-RO" dirty="0"/>
              <a:t> procedura de acordare a tichetelor sociale pentru </a:t>
            </a:r>
            <a:r>
              <a:rPr lang="ro-RO" dirty="0" err="1"/>
              <a:t>grădiniţă</a:t>
            </a:r>
            <a:r>
              <a:rPr lang="ro-RO" dirty="0"/>
              <a:t>;</a:t>
            </a:r>
          </a:p>
          <a:p>
            <a:pPr marL="0" indent="0">
              <a:buNone/>
            </a:pP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2667248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Serviciul de </a:t>
            </a:r>
            <a:r>
              <a:rPr lang="ro-RO" dirty="0" err="1"/>
              <a:t>alocatii</a:t>
            </a:r>
            <a:r>
              <a:rPr lang="ro-RO" dirty="0"/>
              <a:t> si </a:t>
            </a:r>
            <a:r>
              <a:rPr lang="ro-RO" dirty="0" err="1"/>
              <a:t>indemnizatii</a:t>
            </a:r>
            <a:endParaRPr lang="ro-RO" dirty="0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ro-RO" dirty="0" err="1"/>
              <a:t>Primeste</a:t>
            </a:r>
            <a:r>
              <a:rPr lang="ro-RO" dirty="0"/>
              <a:t> cererile pentru acordarea </a:t>
            </a:r>
            <a:r>
              <a:rPr lang="ro-RO" dirty="0" err="1"/>
              <a:t>alocatiei</a:t>
            </a:r>
            <a:r>
              <a:rPr lang="ro-RO" dirty="0"/>
              <a:t> de stat si actele doveditoare din care rezulta </a:t>
            </a:r>
            <a:r>
              <a:rPr lang="ro-RO" dirty="0" err="1"/>
              <a:t>indeplinirea</a:t>
            </a:r>
            <a:r>
              <a:rPr lang="ro-RO" dirty="0"/>
              <a:t> </a:t>
            </a:r>
            <a:r>
              <a:rPr lang="ro-RO" dirty="0" err="1"/>
              <a:t>conditiilor</a:t>
            </a:r>
            <a:r>
              <a:rPr lang="ro-RO" dirty="0"/>
              <a:t> legale de acordare a acestui drept;</a:t>
            </a:r>
          </a:p>
          <a:p>
            <a:pPr lvl="0" fontAlgn="auto"/>
            <a:r>
              <a:rPr lang="ro-RO" dirty="0" err="1"/>
              <a:t>solutioneaza</a:t>
            </a:r>
            <a:r>
              <a:rPr lang="ro-RO" dirty="0"/>
              <a:t> cererile de solicitare a </a:t>
            </a:r>
            <a:r>
              <a:rPr lang="ro-RO" dirty="0" err="1"/>
              <a:t>alocatiei</a:t>
            </a:r>
            <a:r>
              <a:rPr lang="ro-RO" dirty="0"/>
              <a:t> pentru </a:t>
            </a:r>
            <a:r>
              <a:rPr lang="ro-RO" dirty="0" err="1"/>
              <a:t>sustinerea</a:t>
            </a:r>
            <a:r>
              <a:rPr lang="ro-RO" dirty="0"/>
              <a:t> familiei, in termen legal;</a:t>
            </a:r>
          </a:p>
          <a:p>
            <a:pPr lvl="0" fontAlgn="auto"/>
            <a:r>
              <a:rPr lang="ro-RO" dirty="0" err="1"/>
              <a:t>intocmeste</a:t>
            </a:r>
            <a:r>
              <a:rPr lang="ro-RO" dirty="0"/>
              <a:t> anchete sociale pentru acordarea/neacordarea/modificarea </a:t>
            </a:r>
            <a:r>
              <a:rPr lang="ro-RO" dirty="0" err="1"/>
              <a:t>alocatiei</a:t>
            </a:r>
            <a:r>
              <a:rPr lang="ro-RO" dirty="0"/>
              <a:t> pentru </a:t>
            </a:r>
            <a:r>
              <a:rPr lang="ro-RO" dirty="0" err="1"/>
              <a:t>sustinerea</a:t>
            </a:r>
            <a:r>
              <a:rPr lang="ro-RO" dirty="0"/>
              <a:t> familiei in termen legal;</a:t>
            </a:r>
          </a:p>
          <a:p>
            <a:pPr lvl="0" fontAlgn="auto"/>
            <a:r>
              <a:rPr lang="ro-RO" dirty="0" err="1"/>
              <a:t>stabileste</a:t>
            </a:r>
            <a:r>
              <a:rPr lang="ro-RO" dirty="0"/>
              <a:t>/modifica/suspenda si </a:t>
            </a:r>
            <a:r>
              <a:rPr lang="ro-RO" dirty="0" err="1"/>
              <a:t>inceteaza</a:t>
            </a:r>
            <a:r>
              <a:rPr lang="ro-RO" dirty="0"/>
              <a:t> dreptul la </a:t>
            </a:r>
            <a:r>
              <a:rPr lang="ro-RO" dirty="0" err="1"/>
              <a:t>alocatie</a:t>
            </a:r>
            <a:r>
              <a:rPr lang="ro-RO" dirty="0"/>
              <a:t> pentru </a:t>
            </a:r>
            <a:r>
              <a:rPr lang="ro-RO" dirty="0" err="1"/>
              <a:t>sustinerea</a:t>
            </a:r>
            <a:r>
              <a:rPr lang="ro-RO" dirty="0"/>
              <a:t> familiei, prin </a:t>
            </a:r>
            <a:r>
              <a:rPr lang="ro-RO" dirty="0" err="1"/>
              <a:t>dispozitia</a:t>
            </a:r>
            <a:r>
              <a:rPr lang="ro-RO" dirty="0"/>
              <a:t> primarului, conform </a:t>
            </a:r>
            <a:r>
              <a:rPr lang="ro-RO" dirty="0" err="1"/>
              <a:t>legislatiei</a:t>
            </a:r>
            <a:r>
              <a:rPr lang="ro-RO" dirty="0"/>
              <a:t> in domeniu;</a:t>
            </a:r>
          </a:p>
          <a:p>
            <a:pPr lvl="0"/>
            <a:r>
              <a:rPr lang="ro-RO" dirty="0" err="1"/>
              <a:t>Primeste</a:t>
            </a:r>
            <a:r>
              <a:rPr lang="ro-RO" dirty="0"/>
              <a:t> cererile pentru acordarea </a:t>
            </a:r>
            <a:r>
              <a:rPr lang="ro-RO" dirty="0" err="1"/>
              <a:t>indemnizatiei</a:t>
            </a:r>
            <a:r>
              <a:rPr lang="ro-RO" dirty="0"/>
              <a:t>/stimulentului pentru </a:t>
            </a:r>
            <a:r>
              <a:rPr lang="ro-RO" dirty="0" err="1"/>
              <a:t>cresterea</a:t>
            </a:r>
            <a:r>
              <a:rPr lang="ro-RO" dirty="0"/>
              <a:t> si </a:t>
            </a:r>
            <a:r>
              <a:rPr lang="ro-RO" dirty="0" err="1"/>
              <a:t>ingrijirea</a:t>
            </a:r>
            <a:r>
              <a:rPr lang="ro-RO" dirty="0"/>
              <a:t> copilului si actele doveditoare din care rezulta </a:t>
            </a:r>
            <a:r>
              <a:rPr lang="ro-RO" dirty="0" err="1"/>
              <a:t>indeplinirea</a:t>
            </a:r>
            <a:r>
              <a:rPr lang="ro-RO" dirty="0"/>
              <a:t> </a:t>
            </a:r>
            <a:r>
              <a:rPr lang="ro-RO" dirty="0" err="1"/>
              <a:t>conditiilor</a:t>
            </a:r>
            <a:r>
              <a:rPr lang="ro-RO" dirty="0"/>
              <a:t> legale de acordare a acestui drept;</a:t>
            </a:r>
          </a:p>
          <a:p>
            <a:pPr lvl="0" fontAlgn="auto"/>
            <a:r>
              <a:rPr lang="ro-RO" dirty="0" err="1"/>
              <a:t>Consilieaza</a:t>
            </a:r>
            <a:r>
              <a:rPr lang="ro-RO" dirty="0"/>
              <a:t> si </a:t>
            </a:r>
            <a:r>
              <a:rPr lang="ro-RO" dirty="0" err="1"/>
              <a:t>informeaza</a:t>
            </a:r>
            <a:r>
              <a:rPr lang="ro-RO" dirty="0"/>
              <a:t> </a:t>
            </a:r>
            <a:r>
              <a:rPr lang="ro-RO" dirty="0" err="1"/>
              <a:t>potentialii</a:t>
            </a:r>
            <a:r>
              <a:rPr lang="ro-RO" dirty="0"/>
              <a:t> beneficiari despre beneficiile de asistenta sociala acordate de </a:t>
            </a:r>
            <a:r>
              <a:rPr lang="ro-RO" dirty="0" err="1"/>
              <a:t>Directia</a:t>
            </a:r>
            <a:r>
              <a:rPr lang="ro-RO" dirty="0"/>
              <a:t> de Asistenta Sociala;</a:t>
            </a:r>
          </a:p>
          <a:p>
            <a:pPr lvl="0" fontAlgn="auto"/>
            <a:r>
              <a:rPr lang="ro-RO" dirty="0"/>
              <a:t>Verifica prin evaluare </a:t>
            </a:r>
            <a:r>
              <a:rPr lang="ro-RO" dirty="0" err="1"/>
              <a:t>initiala</a:t>
            </a:r>
            <a:r>
              <a:rPr lang="ro-RO" dirty="0"/>
              <a:t> </a:t>
            </a:r>
            <a:r>
              <a:rPr lang="ro-RO" dirty="0" err="1"/>
              <a:t>situatia</a:t>
            </a:r>
            <a:r>
              <a:rPr lang="ro-RO" dirty="0"/>
              <a:t> </a:t>
            </a:r>
            <a:r>
              <a:rPr lang="ro-RO" dirty="0" err="1"/>
              <a:t>socio</a:t>
            </a:r>
            <a:r>
              <a:rPr lang="ro-RO" dirty="0"/>
              <a:t>-economica a beneficiarilor care se </a:t>
            </a:r>
            <a:r>
              <a:rPr lang="ro-RO" dirty="0" err="1"/>
              <a:t>adreseaza</a:t>
            </a:r>
            <a:r>
              <a:rPr lang="ro-RO" dirty="0"/>
              <a:t> serviciului;</a:t>
            </a:r>
          </a:p>
          <a:p>
            <a:pPr lvl="0" fontAlgn="auto"/>
            <a:r>
              <a:rPr lang="ro-RO" dirty="0"/>
              <a:t>Primesc si verifica dosarele depuse pentru </a:t>
            </a:r>
            <a:r>
              <a:rPr lang="ro-RO" dirty="0" err="1"/>
              <a:t>acoradarea</a:t>
            </a:r>
            <a:r>
              <a:rPr lang="ro-RO" dirty="0"/>
              <a:t> beneficiilor de asistenta sociala</a:t>
            </a:r>
            <a:r>
              <a:rPr lang="ro-RO" dirty="0" smtClean="0"/>
              <a:t>;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789906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Serviciul Asistenta Sociala </a:t>
            </a:r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997558" y="2174875"/>
            <a:ext cx="5189857" cy="576262"/>
          </a:xfrm>
        </p:spPr>
        <p:txBody>
          <a:bodyPr/>
          <a:lstStyle/>
          <a:p>
            <a:pPr lvl="0"/>
            <a:endParaRPr lang="ro-RO" dirty="0" smtClean="0"/>
          </a:p>
          <a:p>
            <a:pPr lvl="0"/>
            <a:endParaRPr lang="ro-RO" dirty="0"/>
          </a:p>
          <a:p>
            <a:pPr lvl="0"/>
            <a:endParaRPr lang="ro-RO" dirty="0" smtClean="0"/>
          </a:p>
          <a:p>
            <a:pPr lvl="0"/>
            <a:endParaRPr lang="ro-RO" dirty="0"/>
          </a:p>
          <a:p>
            <a:pPr lvl="0"/>
            <a:r>
              <a:rPr lang="ro-RO" dirty="0" err="1" smtClean="0"/>
              <a:t>protectia</a:t>
            </a:r>
            <a:r>
              <a:rPr lang="ro-RO" dirty="0" smtClean="0"/>
              <a:t> </a:t>
            </a:r>
            <a:r>
              <a:rPr lang="ro-RO" dirty="0"/>
              <a:t>si promovarea drepturilor </a:t>
            </a:r>
            <a:r>
              <a:rPr lang="ro-RO" dirty="0" smtClean="0"/>
              <a:t>copilului</a:t>
            </a:r>
            <a:endParaRPr lang="ro-RO" dirty="0"/>
          </a:p>
          <a:p>
            <a:endParaRPr lang="ro-RO" dirty="0"/>
          </a:p>
        </p:txBody>
      </p:sp>
      <p:sp>
        <p:nvSpPr>
          <p:cNvPr id="4" name="Substituent conținut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ro-RO" dirty="0"/>
              <a:t>monitorizarea copiilor cu </a:t>
            </a:r>
            <a:r>
              <a:rPr lang="ro-RO" dirty="0" err="1"/>
              <a:t>parinti</a:t>
            </a:r>
            <a:r>
              <a:rPr lang="ro-RO" dirty="0"/>
              <a:t> </a:t>
            </a:r>
            <a:r>
              <a:rPr lang="ro-RO" dirty="0" err="1"/>
              <a:t>plecati</a:t>
            </a:r>
            <a:r>
              <a:rPr lang="ro-RO" dirty="0"/>
              <a:t> la munca in </a:t>
            </a:r>
            <a:r>
              <a:rPr lang="ro-RO" dirty="0" err="1"/>
              <a:t>strainatate</a:t>
            </a:r>
            <a:r>
              <a:rPr lang="ro-RO" dirty="0"/>
              <a:t> si a celor care au </a:t>
            </a:r>
            <a:r>
              <a:rPr lang="ro-RO" dirty="0" smtClean="0"/>
              <a:t>instituita tutela;</a:t>
            </a:r>
          </a:p>
          <a:p>
            <a:r>
              <a:rPr lang="ro-RO" dirty="0" err="1"/>
              <a:t>protectia</a:t>
            </a:r>
            <a:r>
              <a:rPr lang="ro-RO" dirty="0"/>
              <a:t> </a:t>
            </a:r>
            <a:r>
              <a:rPr lang="ro-RO" dirty="0" smtClean="0"/>
              <a:t>adultului </a:t>
            </a:r>
            <a:r>
              <a:rPr lang="ro-RO" dirty="0"/>
              <a:t>aflat in </a:t>
            </a:r>
            <a:r>
              <a:rPr lang="ro-RO" dirty="0" smtClean="0"/>
              <a:t>dificultate;</a:t>
            </a:r>
          </a:p>
          <a:p>
            <a:r>
              <a:rPr lang="ro-RO" dirty="0" err="1"/>
              <a:t>protectia</a:t>
            </a:r>
            <a:r>
              <a:rPr lang="ro-RO" dirty="0"/>
              <a:t> si promovarea drepturilor persoanelor cu </a:t>
            </a:r>
            <a:r>
              <a:rPr lang="ro-RO" dirty="0" smtClean="0"/>
              <a:t>handicap;</a:t>
            </a:r>
          </a:p>
          <a:p>
            <a:r>
              <a:rPr lang="ro-RO" dirty="0" err="1"/>
              <a:t>protectia</a:t>
            </a:r>
            <a:r>
              <a:rPr lang="ro-RO" dirty="0"/>
              <a:t> si promovare drepturilor persoanelor </a:t>
            </a:r>
            <a:r>
              <a:rPr lang="ro-RO" dirty="0" err="1" smtClean="0"/>
              <a:t>varstnice</a:t>
            </a:r>
            <a:r>
              <a:rPr lang="ro-RO" dirty="0" smtClean="0"/>
              <a:t>;</a:t>
            </a:r>
          </a:p>
          <a:p>
            <a:r>
              <a:rPr lang="ro-RO" dirty="0"/>
              <a:t>consiliere psihologica, informare si </a:t>
            </a:r>
            <a:r>
              <a:rPr lang="ro-RO" dirty="0" smtClean="0"/>
              <a:t>orientare.</a:t>
            </a:r>
            <a:endParaRPr lang="ro-RO" dirty="0"/>
          </a:p>
        </p:txBody>
      </p:sp>
      <p:sp>
        <p:nvSpPr>
          <p:cNvPr id="5" name="Substituent text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o-RO" dirty="0"/>
              <a:t>prevenirea </a:t>
            </a:r>
            <a:r>
              <a:rPr lang="ro-RO" dirty="0" err="1"/>
              <a:t>separarii</a:t>
            </a:r>
            <a:r>
              <a:rPr lang="ro-RO" dirty="0"/>
              <a:t> copilului si reintegrarea acestuia in familie</a:t>
            </a:r>
          </a:p>
        </p:txBody>
      </p:sp>
      <p:sp>
        <p:nvSpPr>
          <p:cNvPr id="6" name="Substituent conținut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o-RO" dirty="0"/>
              <a:t>acordarea asistentei medicale </a:t>
            </a:r>
            <a:r>
              <a:rPr lang="ro-RO" dirty="0" smtClean="0"/>
              <a:t>comunitare:</a:t>
            </a:r>
          </a:p>
          <a:p>
            <a:pPr lvl="0" fontAlgn="auto">
              <a:buFont typeface="Wingdings" panose="05000000000000000000" pitchFamily="2" charset="2"/>
              <a:buChar char="Ø"/>
            </a:pPr>
            <a:r>
              <a:rPr lang="ro-RO" dirty="0"/>
              <a:t>implicarea </a:t>
            </a:r>
            <a:r>
              <a:rPr lang="ro-RO" dirty="0" err="1"/>
              <a:t>comunităţii</a:t>
            </a:r>
            <a:r>
              <a:rPr lang="ro-RO" dirty="0"/>
              <a:t> în identificarea problemelor </a:t>
            </a:r>
            <a:r>
              <a:rPr lang="ro-RO" dirty="0" err="1"/>
              <a:t>medico</a:t>
            </a:r>
            <a:r>
              <a:rPr lang="ro-RO" dirty="0"/>
              <a:t>-sociale ale acesteia; </a:t>
            </a:r>
          </a:p>
          <a:p>
            <a:pPr lvl="0" fontAlgn="auto">
              <a:buFont typeface="Wingdings" panose="05000000000000000000" pitchFamily="2" charset="2"/>
              <a:buChar char="Ø"/>
            </a:pPr>
            <a:r>
              <a:rPr lang="ro-RO" dirty="0"/>
              <a:t>catagrafierea gravidelor si </a:t>
            </a:r>
            <a:r>
              <a:rPr lang="ro-RO" dirty="0" err="1"/>
              <a:t>inscrierea</a:t>
            </a:r>
            <a:r>
              <a:rPr lang="ro-RO" dirty="0"/>
              <a:t> la medicul de familie;</a:t>
            </a:r>
          </a:p>
          <a:p>
            <a:pPr lvl="0" fontAlgn="auto">
              <a:buFont typeface="Wingdings" panose="05000000000000000000" pitchFamily="2" charset="2"/>
              <a:buChar char="Ø"/>
            </a:pPr>
            <a:r>
              <a:rPr lang="ro-RO" dirty="0" err="1"/>
              <a:t>urmarirea</a:t>
            </a:r>
            <a:r>
              <a:rPr lang="ro-RO" dirty="0"/>
              <a:t> gravidei si </a:t>
            </a:r>
            <a:r>
              <a:rPr lang="ro-RO" dirty="0" err="1"/>
              <a:t>insotirea</a:t>
            </a:r>
            <a:r>
              <a:rPr lang="ro-RO" dirty="0"/>
              <a:t> la controale periodice;</a:t>
            </a:r>
          </a:p>
          <a:p>
            <a:pPr lvl="0" fontAlgn="auto">
              <a:buFont typeface="Wingdings" panose="05000000000000000000" pitchFamily="2" charset="2"/>
              <a:buChar char="Ø"/>
            </a:pPr>
            <a:r>
              <a:rPr lang="ro-RO" dirty="0" err="1"/>
              <a:t>colaboreaza</a:t>
            </a:r>
            <a:r>
              <a:rPr lang="ro-RO" dirty="0"/>
              <a:t> cu SAS pentru </a:t>
            </a:r>
            <a:r>
              <a:rPr lang="ro-RO" dirty="0" err="1"/>
              <a:t>inscrierea</a:t>
            </a:r>
            <a:r>
              <a:rPr lang="ro-RO" dirty="0"/>
              <a:t> in registrul de stare civila;</a:t>
            </a:r>
          </a:p>
          <a:p>
            <a:pPr lvl="0" fontAlgn="auto">
              <a:buFont typeface="Wingdings" panose="05000000000000000000" pitchFamily="2" charset="2"/>
              <a:buChar char="Ø"/>
            </a:pPr>
            <a:r>
              <a:rPr lang="ro-RO" dirty="0"/>
              <a:t>catagrafierea bolnavilor de TBC, </a:t>
            </a:r>
            <a:r>
              <a:rPr lang="ro-RO" dirty="0" err="1"/>
              <a:t>urmarirea</a:t>
            </a:r>
            <a:r>
              <a:rPr lang="ro-RO" dirty="0"/>
              <a:t> </a:t>
            </a:r>
            <a:r>
              <a:rPr lang="ro-RO" dirty="0" err="1"/>
              <a:t>contactilor</a:t>
            </a:r>
            <a:r>
              <a:rPr lang="ro-RO" dirty="0"/>
              <a:t> si a </a:t>
            </a:r>
            <a:r>
              <a:rPr lang="ro-RO" dirty="0" err="1"/>
              <a:t>medicatiei</a:t>
            </a:r>
            <a:r>
              <a:rPr lang="ro-RO" dirty="0"/>
              <a:t>;</a:t>
            </a:r>
          </a:p>
          <a:p>
            <a:pPr lvl="0" fontAlgn="auto">
              <a:buFont typeface="Wingdings" panose="05000000000000000000" pitchFamily="2" charset="2"/>
              <a:buChar char="Ø"/>
            </a:pPr>
            <a:r>
              <a:rPr lang="ro-RO" dirty="0"/>
              <a:t>consiliere privind importanta scolii si a </a:t>
            </a:r>
            <a:r>
              <a:rPr lang="ro-RO" dirty="0" err="1"/>
              <a:t>educatiei</a:t>
            </a:r>
            <a:r>
              <a:rPr lang="ro-RO" dirty="0"/>
              <a:t> precum si a igienei personale si a casei;</a:t>
            </a:r>
          </a:p>
          <a:p>
            <a:pPr lvl="0" fontAlgn="auto">
              <a:buFont typeface="Wingdings" panose="05000000000000000000" pitchFamily="2" charset="2"/>
              <a:buChar char="Ø"/>
            </a:pPr>
            <a:r>
              <a:rPr lang="ro-RO" dirty="0"/>
              <a:t>catagrafierea bolnavilor cronici si a </a:t>
            </a:r>
            <a:r>
              <a:rPr lang="ro-RO" dirty="0" err="1"/>
              <a:t>batranilor</a:t>
            </a:r>
            <a:r>
              <a:rPr lang="ro-RO" dirty="0"/>
              <a:t> </a:t>
            </a:r>
            <a:r>
              <a:rPr lang="ro-RO" dirty="0" err="1"/>
              <a:t>aflati</a:t>
            </a:r>
            <a:r>
              <a:rPr lang="ro-RO" dirty="0"/>
              <a:t> in risc;</a:t>
            </a:r>
          </a:p>
          <a:p>
            <a:pPr lvl="0" fontAlgn="auto">
              <a:buFont typeface="Wingdings" panose="05000000000000000000" pitchFamily="2" charset="2"/>
              <a:buChar char="Ø"/>
            </a:pPr>
            <a:r>
              <a:rPr lang="ro-RO" dirty="0"/>
              <a:t>definirea </a:t>
            </a:r>
            <a:r>
              <a:rPr lang="ro-RO" dirty="0" err="1"/>
              <a:t>şi</a:t>
            </a:r>
            <a:r>
              <a:rPr lang="ro-RO" dirty="0"/>
              <a:t> caracterizarea problemelor </a:t>
            </a:r>
            <a:r>
              <a:rPr lang="ro-RO" dirty="0" err="1"/>
              <a:t>medico</a:t>
            </a:r>
            <a:r>
              <a:rPr lang="ro-RO" dirty="0"/>
              <a:t>-sociale ale </a:t>
            </a:r>
            <a:r>
              <a:rPr lang="ro-RO" dirty="0" err="1"/>
              <a:t>comunităţii</a:t>
            </a:r>
            <a:r>
              <a:rPr lang="ro-RO" dirty="0"/>
              <a:t>; </a:t>
            </a:r>
          </a:p>
          <a:p>
            <a:pPr lvl="0" fontAlgn="auto">
              <a:buFont typeface="Wingdings" panose="05000000000000000000" pitchFamily="2" charset="2"/>
              <a:buChar char="Ø"/>
            </a:pPr>
            <a:r>
              <a:rPr lang="ro-RO" dirty="0"/>
              <a:t>dezvoltarea programelor de </a:t>
            </a:r>
            <a:r>
              <a:rPr lang="ro-RO" dirty="0" err="1"/>
              <a:t>intervenţie</a:t>
            </a:r>
            <a:r>
              <a:rPr lang="ro-RO" dirty="0"/>
              <a:t>, privind </a:t>
            </a:r>
            <a:r>
              <a:rPr lang="ro-RO" dirty="0" err="1"/>
              <a:t>asistenţa</a:t>
            </a:r>
            <a:r>
              <a:rPr lang="ro-RO" dirty="0"/>
              <a:t> medicală comunitară, adaptate nevoilor </a:t>
            </a:r>
            <a:r>
              <a:rPr lang="ro-RO" dirty="0" err="1" smtClean="0"/>
              <a:t>comunităţii</a:t>
            </a:r>
            <a:r>
              <a:rPr lang="ro-RO" dirty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2684004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Biroul de </a:t>
            </a:r>
            <a:r>
              <a:rPr lang="ro-RO" dirty="0" err="1"/>
              <a:t>ingrijire</a:t>
            </a:r>
            <a:r>
              <a:rPr lang="ro-RO" dirty="0"/>
              <a:t> la domiciliu pentru persoane </a:t>
            </a:r>
            <a:r>
              <a:rPr lang="ro-RO" dirty="0" err="1"/>
              <a:t>varstnice</a:t>
            </a:r>
            <a:endParaRPr lang="ro-RO" dirty="0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auto"/>
            <a:r>
              <a:rPr lang="ro-RO" dirty="0" err="1"/>
              <a:t>evalueaza</a:t>
            </a:r>
            <a:r>
              <a:rPr lang="ro-RO" dirty="0"/>
              <a:t> </a:t>
            </a:r>
            <a:r>
              <a:rPr lang="ro-RO" dirty="0" err="1"/>
              <a:t>situatia</a:t>
            </a:r>
            <a:r>
              <a:rPr lang="ro-RO" dirty="0"/>
              <a:t> persoanelor </a:t>
            </a:r>
            <a:r>
              <a:rPr lang="ro-RO" dirty="0" err="1"/>
              <a:t>varstnice</a:t>
            </a:r>
            <a:r>
              <a:rPr lang="ro-RO" dirty="0"/>
              <a:t> care necesita asistenta sociala pe baza datelor cu privire la </a:t>
            </a:r>
            <a:r>
              <a:rPr lang="ro-RO" dirty="0" err="1"/>
              <a:t>afectiunile</a:t>
            </a:r>
            <a:r>
              <a:rPr lang="ro-RO" dirty="0"/>
              <a:t> care impun </a:t>
            </a:r>
            <a:r>
              <a:rPr lang="ro-RO" dirty="0" err="1"/>
              <a:t>ingrijire</a:t>
            </a:r>
            <a:r>
              <a:rPr lang="ro-RO" dirty="0"/>
              <a:t> speciala, capacitatea de a se gospodari si de a </a:t>
            </a:r>
            <a:r>
              <a:rPr lang="ro-RO" dirty="0" err="1"/>
              <a:t>indeplini</a:t>
            </a:r>
            <a:r>
              <a:rPr lang="ro-RO" dirty="0"/>
              <a:t> </a:t>
            </a:r>
            <a:r>
              <a:rPr lang="ro-RO" dirty="0" err="1"/>
              <a:t>cerintele</a:t>
            </a:r>
            <a:r>
              <a:rPr lang="ro-RO" dirty="0"/>
              <a:t> </a:t>
            </a:r>
            <a:r>
              <a:rPr lang="ro-RO" dirty="0" err="1"/>
              <a:t>firesti</a:t>
            </a:r>
            <a:r>
              <a:rPr lang="ro-RO" dirty="0"/>
              <a:t> ale </a:t>
            </a:r>
            <a:r>
              <a:rPr lang="ro-RO" dirty="0" err="1"/>
              <a:t>vietii</a:t>
            </a:r>
            <a:r>
              <a:rPr lang="ro-RO" dirty="0"/>
              <a:t> cotidiene, </a:t>
            </a:r>
            <a:r>
              <a:rPr lang="ro-RO" dirty="0" err="1"/>
              <a:t>conditiile</a:t>
            </a:r>
            <a:r>
              <a:rPr lang="ro-RO" dirty="0"/>
              <a:t> de locuit, precum si veniturile efective sau </a:t>
            </a:r>
            <a:r>
              <a:rPr lang="ro-RO" dirty="0" err="1"/>
              <a:t>potentiale</a:t>
            </a:r>
            <a:r>
              <a:rPr lang="ro-RO" dirty="0"/>
              <a:t> pentru asigurarea satisfacerii nevoilor curente ale </a:t>
            </a:r>
            <a:r>
              <a:rPr lang="ro-RO" dirty="0" err="1"/>
              <a:t>vietii</a:t>
            </a:r>
            <a:r>
              <a:rPr lang="ro-RO" dirty="0"/>
              <a:t>;</a:t>
            </a:r>
          </a:p>
          <a:p>
            <a:pPr lvl="0" fontAlgn="auto"/>
            <a:r>
              <a:rPr lang="ro-RO" dirty="0" err="1"/>
              <a:t>evalueaza</a:t>
            </a:r>
            <a:r>
              <a:rPr lang="ro-RO" dirty="0"/>
              <a:t> si </a:t>
            </a:r>
            <a:r>
              <a:rPr lang="ro-RO" dirty="0" err="1"/>
              <a:t>reevalueaza</a:t>
            </a:r>
            <a:r>
              <a:rPr lang="ro-RO" dirty="0"/>
              <a:t> </a:t>
            </a:r>
            <a:r>
              <a:rPr lang="ro-RO" dirty="0" err="1"/>
              <a:t>situatia</a:t>
            </a:r>
            <a:r>
              <a:rPr lang="ro-RO" dirty="0"/>
              <a:t> </a:t>
            </a:r>
            <a:r>
              <a:rPr lang="ro-RO" dirty="0" err="1"/>
              <a:t>socio</a:t>
            </a:r>
            <a:r>
              <a:rPr lang="ro-RO" dirty="0"/>
              <a:t>-familiala a persoanelor </a:t>
            </a:r>
            <a:r>
              <a:rPr lang="ro-RO" dirty="0" err="1"/>
              <a:t>varstnice</a:t>
            </a:r>
            <a:r>
              <a:rPr lang="ro-RO" dirty="0"/>
              <a:t> in vederea </a:t>
            </a:r>
            <a:r>
              <a:rPr lang="ro-RO" dirty="0" err="1"/>
              <a:t>acordarii</a:t>
            </a:r>
            <a:r>
              <a:rPr lang="ro-RO" dirty="0"/>
              <a:t> serviciilor de </a:t>
            </a:r>
            <a:r>
              <a:rPr lang="ro-RO" dirty="0" err="1"/>
              <a:t>ingrijire</a:t>
            </a:r>
            <a:r>
              <a:rPr lang="ro-RO" dirty="0"/>
              <a:t> la domiciliu;</a:t>
            </a:r>
          </a:p>
          <a:p>
            <a:pPr lvl="0" fontAlgn="auto"/>
            <a:r>
              <a:rPr lang="ro-RO" dirty="0" err="1"/>
              <a:t>evalueaza</a:t>
            </a:r>
            <a:r>
              <a:rPr lang="ro-RO" dirty="0"/>
              <a:t> gradul de </a:t>
            </a:r>
            <a:r>
              <a:rPr lang="ro-RO" dirty="0" err="1"/>
              <a:t>satisfactie</a:t>
            </a:r>
            <a:r>
              <a:rPr lang="ro-RO" dirty="0"/>
              <a:t> al beneficiarilor privind serviciul acordat;</a:t>
            </a:r>
          </a:p>
          <a:p>
            <a:pPr lvl="0" fontAlgn="auto"/>
            <a:r>
              <a:rPr lang="ro-RO" dirty="0"/>
              <a:t>verifica si </a:t>
            </a:r>
            <a:r>
              <a:rPr lang="ro-RO" dirty="0" err="1"/>
              <a:t>organizeaza</a:t>
            </a:r>
            <a:r>
              <a:rPr lang="ro-RO" dirty="0"/>
              <a:t> activitatea </a:t>
            </a:r>
            <a:r>
              <a:rPr lang="ro-RO" dirty="0" err="1"/>
              <a:t>ingrijitorilor</a:t>
            </a:r>
            <a:r>
              <a:rPr lang="ro-RO" dirty="0"/>
              <a:t> la domiciliu;</a:t>
            </a:r>
          </a:p>
          <a:p>
            <a:pPr lvl="0" fontAlgn="auto"/>
            <a:r>
              <a:rPr lang="ro-RO" dirty="0"/>
              <a:t>asigura instrumentarea dosarelor persoanelor </a:t>
            </a:r>
            <a:r>
              <a:rPr lang="ro-RO" dirty="0" err="1"/>
              <a:t>varstnice</a:t>
            </a:r>
            <a:r>
              <a:rPr lang="ro-RO" dirty="0"/>
              <a:t> aflate in </a:t>
            </a:r>
            <a:r>
              <a:rPr lang="ro-RO" dirty="0" err="1"/>
              <a:t>ingrijire</a:t>
            </a:r>
            <a:r>
              <a:rPr lang="ro-RO" dirty="0"/>
              <a:t>.</a:t>
            </a:r>
          </a:p>
          <a:p>
            <a:pPr marL="0" indent="0">
              <a:buNone/>
            </a:pP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144743217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dirty="0"/>
              <a:t>Serviciul </a:t>
            </a:r>
            <a:r>
              <a:rPr lang="ro-RO" dirty="0" err="1"/>
              <a:t>Crese</a:t>
            </a:r>
            <a:r>
              <a:rPr lang="ro-RO" dirty="0"/>
              <a:t> </a:t>
            </a:r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o-RO" dirty="0"/>
              <a:t>In cadrul acestui serviciu </a:t>
            </a:r>
            <a:r>
              <a:rPr lang="ro-RO" dirty="0" err="1"/>
              <a:t>functioneaza</a:t>
            </a:r>
            <a:r>
              <a:rPr lang="ro-RO" dirty="0"/>
              <a:t> 8 </a:t>
            </a:r>
            <a:r>
              <a:rPr lang="ro-RO" dirty="0" err="1"/>
              <a:t>unitati</a:t>
            </a:r>
            <a:r>
              <a:rPr lang="ro-RO" dirty="0"/>
              <a:t>, cu program prelungit, </a:t>
            </a:r>
            <a:r>
              <a:rPr lang="ro-RO" dirty="0" err="1"/>
              <a:t>avand</a:t>
            </a:r>
            <a:r>
              <a:rPr lang="ro-RO" dirty="0"/>
              <a:t> </a:t>
            </a:r>
            <a:r>
              <a:rPr lang="ro-RO" dirty="0" err="1"/>
              <a:t>urmatoarea</a:t>
            </a:r>
            <a:r>
              <a:rPr lang="ro-RO" dirty="0"/>
              <a:t>  componenta </a:t>
            </a:r>
            <a:r>
              <a:rPr lang="ro-RO" dirty="0" err="1"/>
              <a:t>Cresa</a:t>
            </a:r>
            <a:r>
              <a:rPr lang="ro-RO" dirty="0"/>
              <a:t> nr. 2 (Voinicel) – 60 de locuri, </a:t>
            </a:r>
            <a:r>
              <a:rPr lang="ro-RO" dirty="0" err="1"/>
              <a:t>Cresa</a:t>
            </a:r>
            <a:r>
              <a:rPr lang="ro-RO" dirty="0"/>
              <a:t> nr. 8 (Prichindel) – 40 de locuri, </a:t>
            </a:r>
            <a:r>
              <a:rPr lang="ro-RO" dirty="0" err="1"/>
              <a:t>Cresa</a:t>
            </a:r>
            <a:r>
              <a:rPr lang="ro-RO" dirty="0"/>
              <a:t> nr. 13 (</a:t>
            </a:r>
            <a:r>
              <a:rPr lang="ro-RO" dirty="0" err="1"/>
              <a:t>Pinochio</a:t>
            </a:r>
            <a:r>
              <a:rPr lang="ro-RO" dirty="0"/>
              <a:t>) – 40 de locuri, </a:t>
            </a:r>
            <a:r>
              <a:rPr lang="ro-RO" dirty="0" err="1"/>
              <a:t>Cresa</a:t>
            </a:r>
            <a:r>
              <a:rPr lang="ro-RO" dirty="0"/>
              <a:t> nr. 14 (</a:t>
            </a:r>
            <a:r>
              <a:rPr lang="ro-RO" dirty="0" err="1"/>
              <a:t>Neghinita</a:t>
            </a:r>
            <a:r>
              <a:rPr lang="ro-RO" dirty="0"/>
              <a:t>) – 40 de locuri, </a:t>
            </a:r>
            <a:r>
              <a:rPr lang="ro-RO" dirty="0" err="1"/>
              <a:t>Cresa</a:t>
            </a:r>
            <a:r>
              <a:rPr lang="ro-RO" dirty="0"/>
              <a:t> nr. 16 (Buburuza) – 40 de locuri, </a:t>
            </a:r>
            <a:r>
              <a:rPr lang="ro-RO" dirty="0" err="1"/>
              <a:t>Cresa</a:t>
            </a:r>
            <a:r>
              <a:rPr lang="ro-RO" dirty="0"/>
              <a:t> nr. 15 (</a:t>
            </a:r>
            <a:r>
              <a:rPr lang="ro-RO" dirty="0" err="1"/>
              <a:t>Degetica</a:t>
            </a:r>
            <a:r>
              <a:rPr lang="ro-RO" dirty="0"/>
              <a:t>) – 30 de locuri, </a:t>
            </a:r>
            <a:r>
              <a:rPr lang="ro-RO" dirty="0" err="1"/>
              <a:t>Cresa</a:t>
            </a:r>
            <a:r>
              <a:rPr lang="ro-RO" dirty="0"/>
              <a:t> </a:t>
            </a:r>
            <a:r>
              <a:rPr lang="ro-RO" dirty="0" err="1"/>
              <a:t>Spiridus</a:t>
            </a:r>
            <a:r>
              <a:rPr lang="ro-RO" dirty="0"/>
              <a:t> – 40 de locuri si </a:t>
            </a:r>
            <a:r>
              <a:rPr lang="ro-RO" dirty="0" err="1"/>
              <a:t>Cresa</a:t>
            </a:r>
            <a:r>
              <a:rPr lang="ro-RO" dirty="0"/>
              <a:t> </a:t>
            </a:r>
            <a:r>
              <a:rPr lang="ro-RO" dirty="0" err="1"/>
              <a:t>Iepurila</a:t>
            </a:r>
            <a:r>
              <a:rPr lang="ro-RO" dirty="0"/>
              <a:t> -15 locuri.</a:t>
            </a:r>
          </a:p>
          <a:p>
            <a:r>
              <a:rPr lang="ro-RO" dirty="0"/>
              <a:t>În îndeplinirea scopului lor, </a:t>
            </a:r>
            <a:r>
              <a:rPr lang="ro-RO" dirty="0" err="1"/>
              <a:t>creşele</a:t>
            </a:r>
            <a:r>
              <a:rPr lang="ro-RO" dirty="0"/>
              <a:t> </a:t>
            </a:r>
            <a:r>
              <a:rPr lang="ro-RO" dirty="0" err="1"/>
              <a:t>ofera</a:t>
            </a:r>
            <a:r>
              <a:rPr lang="ro-RO" dirty="0"/>
              <a:t>, pe timpul zilei, servicii integrate de </a:t>
            </a:r>
            <a:r>
              <a:rPr lang="ro-RO" dirty="0" err="1"/>
              <a:t>ingrijire</a:t>
            </a:r>
            <a:r>
              <a:rPr lang="ro-RO" dirty="0"/>
              <a:t>, supraveghere si </a:t>
            </a:r>
            <a:r>
              <a:rPr lang="ro-RO" dirty="0" err="1"/>
              <a:t>educatie</a:t>
            </a:r>
            <a:r>
              <a:rPr lang="ro-RO" dirty="0"/>
              <a:t> timpurie copiilor de </a:t>
            </a:r>
            <a:r>
              <a:rPr lang="ro-RO" dirty="0" err="1"/>
              <a:t>varsta</a:t>
            </a:r>
            <a:r>
              <a:rPr lang="ro-RO" dirty="0"/>
              <a:t> </a:t>
            </a:r>
            <a:r>
              <a:rPr lang="ro-RO" dirty="0" err="1"/>
              <a:t>anteprescolara</a:t>
            </a:r>
            <a:r>
              <a:rPr lang="ro-RO" dirty="0"/>
              <a:t>.</a:t>
            </a:r>
          </a:p>
          <a:p>
            <a:pPr marL="0" indent="0">
              <a:buNone/>
            </a:pP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2511606712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reptunghi 1"/>
          <p:cNvSpPr/>
          <p:nvPr/>
        </p:nvSpPr>
        <p:spPr>
          <a:xfrm>
            <a:off x="1170647" y="109721"/>
            <a:ext cx="8588347" cy="80560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Principalele servicii acordate:</a:t>
            </a:r>
            <a:endParaRPr lang="ro-R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a) asigura servicii de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ingrijire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si supraveghere a copiilor cu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varsta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anteprescolara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prin personalul angajat specializat; </a:t>
            </a:r>
            <a:endParaRPr lang="ro-R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 b) asigura un program de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educatie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timpurie adecvat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varstei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nevoilor,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potentialului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dezvoltare si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particularitatilor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copiilor cu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varsta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anteprescolara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prin personalul specializat angajat; </a:t>
            </a:r>
            <a:endParaRPr lang="ro-R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 c) asigura supravegherea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starii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sanatate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si de igiena a copiilor si acorda primul ajutor si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ingrijirile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medicale necesare in caz de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imbolnavire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pana la momentul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preluarii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copilului de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sustinatorul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legal sau al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internarii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intr-o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unitate medicala,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dupa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caz, prin personalul angajat specializat; </a:t>
            </a:r>
            <a:endParaRPr lang="ro-R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 d) asigura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nutritia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copiilor cu respectarea normelor legale in vigoare, prin personal specializat; </a:t>
            </a:r>
            <a:endParaRPr lang="ro-R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 e)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colaboreaza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cu familiile copiilor care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frecventeaza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cresa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si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realizeaza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relatie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parteneriat activ cu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parintii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reprezentantii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legali in respectarea interesului copilului, prin personalul specializat; </a:t>
            </a:r>
            <a:endParaRPr lang="ro-R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 f) asigura consiliere si sprijin pentru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parintii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reprezentantii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legali ai copiilor, prin personalul angajat specializat; </a:t>
            </a:r>
            <a:endParaRPr lang="ro-R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 g) contribuie la depistarea precoce a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situatiilor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risc care pot determina separarea copilului de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parintii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sai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si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sesizeaza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institutiile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abilitate in acest sens, prin personalul angajat specializat.</a:t>
            </a:r>
            <a:endParaRPr lang="ro-R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h) semnalează directorului D.A.S. orice element prin care se constată abuzarea copilului, neglijarea acestuia de către familie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/ sau urme ale 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violenţei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o-R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g)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asistentii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sociali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gestioneaza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dosarele de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inscriere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cresa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o-R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i) Personalul acorda servicii sociale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respectand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drepturile si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libertatile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fundamentale ale copilului, 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avand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 atitudine corecta fata de </a:t>
            </a:r>
            <a:r>
              <a:rPr lang="ro-RO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acestia</a:t>
            </a: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plina de afectivitate.</a:t>
            </a:r>
            <a:endParaRPr lang="ro-RO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605741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tabil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TM03457503[[fn=Memorabil]]</Template>
  <TotalTime>51</TotalTime>
  <Words>2156</Words>
  <Application>Microsoft Office PowerPoint</Application>
  <PresentationFormat>Ecran lat</PresentationFormat>
  <Paragraphs>159</Paragraphs>
  <Slides>25</Slides>
  <Notes>0</Notes>
  <HiddenSlides>0</HiddenSlides>
  <MMClips>0</MMClips>
  <ScaleCrop>false</ScaleCrop>
  <HeadingPairs>
    <vt:vector size="6" baseType="variant">
      <vt:variant>
        <vt:lpstr>Fonturi utilizate</vt:lpstr>
      </vt:variant>
      <vt:variant>
        <vt:i4>6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25</vt:i4>
      </vt:variant>
    </vt:vector>
  </HeadingPairs>
  <TitlesOfParts>
    <vt:vector size="32" baseType="lpstr">
      <vt:lpstr>Calibri</vt:lpstr>
      <vt:lpstr>Century Gothic</vt:lpstr>
      <vt:lpstr>Symbol</vt:lpstr>
      <vt:lpstr>Times New Roman</vt:lpstr>
      <vt:lpstr>Wingdings</vt:lpstr>
      <vt:lpstr>Wingdings 2</vt:lpstr>
      <vt:lpstr>Cotabil</vt:lpstr>
      <vt:lpstr>Directia de Asistenta Sociala Targoviste</vt:lpstr>
      <vt:lpstr>     OBIECTUL DE ACTIVITATE </vt:lpstr>
      <vt:lpstr>SERVICIUL PERSONAL</vt:lpstr>
      <vt:lpstr>Serviciul de Ajutor Social</vt:lpstr>
      <vt:lpstr>Serviciul de alocatii si indemnizatii</vt:lpstr>
      <vt:lpstr>Serviciul Asistenta Sociala </vt:lpstr>
      <vt:lpstr>Biroul de ingrijire la domiciliu pentru persoane varstnice</vt:lpstr>
      <vt:lpstr>Serviciul Crese </vt:lpstr>
      <vt:lpstr>Prezentare PowerPoint</vt:lpstr>
      <vt:lpstr>Serviciul Proiecte, Achizitii, Investitii</vt:lpstr>
      <vt:lpstr>Compartiment formare profesionala</vt:lpstr>
      <vt:lpstr>Cantina de Ajutor Social</vt:lpstr>
      <vt:lpstr>Prezentare PowerPoint</vt:lpstr>
      <vt:lpstr>Centrul de zi pentru copii cu dizabilitati</vt:lpstr>
      <vt:lpstr>Prezentare PowerPoint</vt:lpstr>
      <vt:lpstr>Centrul Rezidential de asistenta si reintegrare/reintegrare sociala pentru persoanele fara adapost „Sfanta Maria”</vt:lpstr>
      <vt:lpstr>Centrul Rezidential de primire in regim de urgenta pentru victimele violentei domestice „Impreuna vom reusi”</vt:lpstr>
      <vt:lpstr>Caminul pentru persoane varstnice „Sfanta Elena”</vt:lpstr>
      <vt:lpstr>Adapost de noapte „Speranta”</vt:lpstr>
      <vt:lpstr>Prezentare PowerPoint</vt:lpstr>
      <vt:lpstr>Centrul de zi pentru copii cu autism si sindrom Down „Sfanta Maria”</vt:lpstr>
      <vt:lpstr>Prezentare PowerPoint</vt:lpstr>
      <vt:lpstr>                 Centrul de zi Arlechino</vt:lpstr>
      <vt:lpstr>Prezentare PowerPoint</vt:lpstr>
      <vt:lpstr>Clubul de pensionari nr. 1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Directia de Asistenta Sociala Targoviste</dc:title>
  <dc:creator>Windows User</dc:creator>
  <cp:lastModifiedBy>Windows User</cp:lastModifiedBy>
  <cp:revision>8</cp:revision>
  <dcterms:created xsi:type="dcterms:W3CDTF">2017-10-23T10:24:46Z</dcterms:created>
  <dcterms:modified xsi:type="dcterms:W3CDTF">2017-10-23T11:30:33Z</dcterms:modified>
</cp:coreProperties>
</file>